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463" r:id="rId2"/>
    <p:sldId id="560" r:id="rId3"/>
    <p:sldId id="573" r:id="rId4"/>
    <p:sldId id="603" r:id="rId5"/>
    <p:sldId id="604" r:id="rId6"/>
    <p:sldId id="608" r:id="rId7"/>
    <p:sldId id="605" r:id="rId8"/>
    <p:sldId id="609" r:id="rId9"/>
    <p:sldId id="561" r:id="rId10"/>
    <p:sldId id="610" r:id="rId11"/>
    <p:sldId id="611" r:id="rId12"/>
    <p:sldId id="612" r:id="rId13"/>
    <p:sldId id="613" r:id="rId14"/>
    <p:sldId id="615" r:id="rId15"/>
    <p:sldId id="607" r:id="rId16"/>
    <p:sldId id="474" r:id="rId17"/>
    <p:sldId id="572" r:id="rId18"/>
    <p:sldId id="616" r:id="rId19"/>
    <p:sldId id="409" r:id="rId20"/>
    <p:sldId id="362" r:id="rId21"/>
    <p:sldId id="422" r:id="rId22"/>
    <p:sldId id="368" r:id="rId23"/>
    <p:sldId id="580" r:id="rId24"/>
    <p:sldId id="598" r:id="rId25"/>
    <p:sldId id="617" r:id="rId26"/>
    <p:sldId id="618" r:id="rId27"/>
    <p:sldId id="619" r:id="rId28"/>
    <p:sldId id="586" r:id="rId29"/>
    <p:sldId id="620" r:id="rId30"/>
    <p:sldId id="621" r:id="rId31"/>
    <p:sldId id="599" r:id="rId32"/>
    <p:sldId id="622" r:id="rId33"/>
    <p:sldId id="623" r:id="rId34"/>
    <p:sldId id="624" r:id="rId35"/>
    <p:sldId id="625" r:id="rId36"/>
    <p:sldId id="626" r:id="rId37"/>
    <p:sldId id="627" r:id="rId38"/>
    <p:sldId id="629" r:id="rId39"/>
    <p:sldId id="628" r:id="rId40"/>
    <p:sldId id="630" r:id="rId41"/>
    <p:sldId id="631" r:id="rId42"/>
    <p:sldId id="632" r:id="rId43"/>
    <p:sldId id="633" r:id="rId44"/>
    <p:sldId id="634" r:id="rId45"/>
    <p:sldId id="635" r:id="rId46"/>
    <p:sldId id="636" r:id="rId47"/>
    <p:sldId id="637" r:id="rId48"/>
    <p:sldId id="638" r:id="rId49"/>
    <p:sldId id="639" r:id="rId50"/>
    <p:sldId id="640" r:id="rId51"/>
    <p:sldId id="641" r:id="rId52"/>
    <p:sldId id="642" r:id="rId53"/>
    <p:sldId id="643" r:id="rId54"/>
    <p:sldId id="644" r:id="rId55"/>
    <p:sldId id="645" r:id="rId56"/>
    <p:sldId id="646" r:id="rId57"/>
    <p:sldId id="647" r:id="rId58"/>
    <p:sldId id="648" r:id="rId59"/>
    <p:sldId id="649" r:id="rId60"/>
    <p:sldId id="650" r:id="rId61"/>
    <p:sldId id="651" r:id="rId62"/>
    <p:sldId id="652" r:id="rId63"/>
    <p:sldId id="653" r:id="rId64"/>
    <p:sldId id="654" r:id="rId65"/>
    <p:sldId id="655" r:id="rId66"/>
    <p:sldId id="656" r:id="rId67"/>
    <p:sldId id="657" r:id="rId68"/>
    <p:sldId id="658" r:id="rId69"/>
    <p:sldId id="659" r:id="rId70"/>
    <p:sldId id="660" r:id="rId71"/>
    <p:sldId id="661" r:id="rId72"/>
    <p:sldId id="662" r:id="rId73"/>
    <p:sldId id="663" r:id="rId74"/>
    <p:sldId id="664" r:id="rId75"/>
    <p:sldId id="665" r:id="rId76"/>
    <p:sldId id="272" r:id="rId77"/>
  </p:sldIdLst>
  <p:sldSz cx="9144000" cy="6858000" type="screen4x3"/>
  <p:notesSz cx="6858000" cy="9144000"/>
  <p:defaultTextStyle>
    <a:defPPr>
      <a:defRPr lang="sk-S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3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339A"/>
    <a:srgbClr val="0000FF"/>
    <a:srgbClr val="003366"/>
    <a:srgbClr val="0033CC"/>
    <a:srgbClr val="1F1FAD"/>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5536" autoAdjust="0"/>
  </p:normalViewPr>
  <p:slideViewPr>
    <p:cSldViewPr>
      <p:cViewPr varScale="1">
        <p:scale>
          <a:sx n="116" d="100"/>
          <a:sy n="116" d="100"/>
        </p:scale>
        <p:origin x="1422" y="138"/>
      </p:cViewPr>
      <p:guideLst>
        <p:guide orient="horz" pos="1638"/>
        <p:guide pos="2880"/>
      </p:guideLst>
    </p:cSldViewPr>
  </p:slideViewPr>
  <p:outlineViewPr>
    <p:cViewPr>
      <p:scale>
        <a:sx n="33" d="100"/>
        <a:sy n="33" d="100"/>
      </p:scale>
      <p:origin x="0" y="1116"/>
    </p:cViewPr>
  </p:outlineViewPr>
  <p:notesTextViewPr>
    <p:cViewPr>
      <p:scale>
        <a:sx n="100" d="100"/>
        <a:sy n="100" d="100"/>
      </p:scale>
      <p:origin x="0" y="0"/>
    </p:cViewPr>
  </p:notesTextViewPr>
  <p:sorterViewPr>
    <p:cViewPr>
      <p:scale>
        <a:sx n="66" d="100"/>
        <a:sy n="66" d="100"/>
      </p:scale>
      <p:origin x="0" y="5214"/>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82E811FE-6695-4826-B04E-962156D69FA8}" type="datetimeFigureOut">
              <a:rPr lang="sk-SK"/>
              <a:pPr>
                <a:defRPr/>
              </a:pPr>
              <a:t>1. 8. 2023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noProof="0"/>
              <a:t>Kliknite sem a upravte štýly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9F92D13-6501-4917-B28E-862E7A85EF92}" type="slidenum">
              <a:rPr lang="sk-SK" altLang="sk-SK"/>
              <a:pPr>
                <a:defRPr/>
              </a:pPr>
              <a:t>‹#›</a:t>
            </a:fld>
            <a:endParaRPr lang="sk-SK" altLang="sk-SK"/>
          </a:p>
        </p:txBody>
      </p:sp>
    </p:spTree>
    <p:extLst>
      <p:ext uri="{BB962C8B-B14F-4D97-AF65-F5344CB8AC3E}">
        <p14:creationId xmlns:p14="http://schemas.microsoft.com/office/powerpoint/2010/main" val="2515110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lvl1pPr>
              <a:defRPr/>
            </a:lvl1pPr>
          </a:lstStyle>
          <a:p>
            <a:pPr>
              <a:defRPr/>
            </a:pPr>
            <a:fld id="{D1E2E6DE-91D2-4440-8FA9-93C14C60B39C}" type="datetimeFigureOut">
              <a:rPr lang="sk-SK"/>
              <a:pPr>
                <a:defRPr/>
              </a:pPr>
              <a:t>1. 8. 2023</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452D2019-76DD-4114-8180-1468711F362C}" type="slidenum">
              <a:rPr lang="sk-SK" altLang="sk-SK"/>
              <a:pPr>
                <a:defRPr/>
              </a:pPr>
              <a:t>‹#›</a:t>
            </a:fld>
            <a:endParaRPr lang="sk-SK" altLang="sk-SK"/>
          </a:p>
        </p:txBody>
      </p:sp>
    </p:spTree>
    <p:extLst>
      <p:ext uri="{BB962C8B-B14F-4D97-AF65-F5344CB8AC3E}">
        <p14:creationId xmlns:p14="http://schemas.microsoft.com/office/powerpoint/2010/main" val="56945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lvl1pPr>
              <a:defRPr/>
            </a:lvl1pPr>
          </a:lstStyle>
          <a:p>
            <a:pPr>
              <a:defRPr/>
            </a:pPr>
            <a:fld id="{D02AFB89-D23C-44EC-A6C5-EA1E4CB93CC4}" type="datetimeFigureOut">
              <a:rPr lang="sk-SK"/>
              <a:pPr>
                <a:defRPr/>
              </a:pPr>
              <a:t>1. 8. 2023</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C46B0088-1F86-4C28-9194-509DAEEA8ADA}" type="slidenum">
              <a:rPr lang="sk-SK" altLang="sk-SK"/>
              <a:pPr>
                <a:defRPr/>
              </a:pPr>
              <a:t>‹#›</a:t>
            </a:fld>
            <a:endParaRPr lang="sk-SK" altLang="sk-SK"/>
          </a:p>
        </p:txBody>
      </p:sp>
    </p:spTree>
    <p:extLst>
      <p:ext uri="{BB962C8B-B14F-4D97-AF65-F5344CB8AC3E}">
        <p14:creationId xmlns:p14="http://schemas.microsoft.com/office/powerpoint/2010/main" val="93153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lvl1pPr>
              <a:defRPr/>
            </a:lvl1pPr>
          </a:lstStyle>
          <a:p>
            <a:pPr>
              <a:defRPr/>
            </a:pPr>
            <a:fld id="{0709C6EC-31DD-4135-9A09-40724DF40DB4}" type="datetimeFigureOut">
              <a:rPr lang="sk-SK"/>
              <a:pPr>
                <a:defRPr/>
              </a:pPr>
              <a:t>1. 8. 2023</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DD529B96-DA16-42E4-8720-6011576520F9}" type="slidenum">
              <a:rPr lang="sk-SK" altLang="sk-SK"/>
              <a:pPr>
                <a:defRPr/>
              </a:pPr>
              <a:t>‹#›</a:t>
            </a:fld>
            <a:endParaRPr lang="sk-SK" altLang="sk-SK"/>
          </a:p>
        </p:txBody>
      </p:sp>
    </p:spTree>
    <p:extLst>
      <p:ext uri="{BB962C8B-B14F-4D97-AF65-F5344CB8AC3E}">
        <p14:creationId xmlns:p14="http://schemas.microsoft.com/office/powerpoint/2010/main" val="312714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lvl1pPr>
              <a:defRPr/>
            </a:lvl1pPr>
          </a:lstStyle>
          <a:p>
            <a:pPr>
              <a:defRPr/>
            </a:pPr>
            <a:fld id="{ED4E5AF6-6D3C-4477-ABF5-41D52C522A0D}" type="datetimeFigureOut">
              <a:rPr lang="sk-SK"/>
              <a:pPr>
                <a:defRPr/>
              </a:pPr>
              <a:t>1. 8. 2023</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0E9F19CD-BF90-4879-B3D7-0D3D62B1F6DF}" type="slidenum">
              <a:rPr lang="sk-SK" altLang="sk-SK"/>
              <a:pPr>
                <a:defRPr/>
              </a:pPr>
              <a:t>‹#›</a:t>
            </a:fld>
            <a:endParaRPr lang="sk-SK" altLang="sk-SK"/>
          </a:p>
        </p:txBody>
      </p:sp>
    </p:spTree>
    <p:extLst>
      <p:ext uri="{BB962C8B-B14F-4D97-AF65-F5344CB8AC3E}">
        <p14:creationId xmlns:p14="http://schemas.microsoft.com/office/powerpoint/2010/main" val="217247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lvl1pPr>
              <a:defRPr/>
            </a:lvl1pPr>
          </a:lstStyle>
          <a:p>
            <a:pPr>
              <a:defRPr/>
            </a:pPr>
            <a:fld id="{CD995545-622C-4557-B590-17779FC59794}" type="datetimeFigureOut">
              <a:rPr lang="sk-SK"/>
              <a:pPr>
                <a:defRPr/>
              </a:pPr>
              <a:t>1. 8. 2023</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A1A5B453-5B9E-493F-A031-862B1FD6142B}" type="slidenum">
              <a:rPr lang="sk-SK" altLang="sk-SK"/>
              <a:pPr>
                <a:defRPr/>
              </a:pPr>
              <a:t>‹#›</a:t>
            </a:fld>
            <a:endParaRPr lang="sk-SK" altLang="sk-SK"/>
          </a:p>
        </p:txBody>
      </p:sp>
    </p:spTree>
    <p:extLst>
      <p:ext uri="{BB962C8B-B14F-4D97-AF65-F5344CB8AC3E}">
        <p14:creationId xmlns:p14="http://schemas.microsoft.com/office/powerpoint/2010/main" val="193107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3"/>
          <p:cNvSpPr>
            <a:spLocks noGrp="1"/>
          </p:cNvSpPr>
          <p:nvPr>
            <p:ph type="dt" sz="half" idx="10"/>
          </p:nvPr>
        </p:nvSpPr>
        <p:spPr/>
        <p:txBody>
          <a:bodyPr/>
          <a:lstStyle>
            <a:lvl1pPr>
              <a:defRPr/>
            </a:lvl1pPr>
          </a:lstStyle>
          <a:p>
            <a:pPr>
              <a:defRPr/>
            </a:pPr>
            <a:fld id="{748D7422-8406-416F-B90D-ABE1FC74358E}" type="datetimeFigureOut">
              <a:rPr lang="sk-SK"/>
              <a:pPr>
                <a:defRPr/>
              </a:pPr>
              <a:t>1. 8. 2023</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5305932D-7E18-45D4-9805-F54256E05633}" type="slidenum">
              <a:rPr lang="sk-SK" altLang="sk-SK"/>
              <a:pPr>
                <a:defRPr/>
              </a:pPr>
              <a:t>‹#›</a:t>
            </a:fld>
            <a:endParaRPr lang="sk-SK" altLang="sk-SK"/>
          </a:p>
        </p:txBody>
      </p:sp>
    </p:spTree>
    <p:extLst>
      <p:ext uri="{BB962C8B-B14F-4D97-AF65-F5344CB8AC3E}">
        <p14:creationId xmlns:p14="http://schemas.microsoft.com/office/powerpoint/2010/main" val="38296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3"/>
          <p:cNvSpPr>
            <a:spLocks noGrp="1"/>
          </p:cNvSpPr>
          <p:nvPr>
            <p:ph type="dt" sz="half" idx="10"/>
          </p:nvPr>
        </p:nvSpPr>
        <p:spPr/>
        <p:txBody>
          <a:bodyPr/>
          <a:lstStyle>
            <a:lvl1pPr>
              <a:defRPr/>
            </a:lvl1pPr>
          </a:lstStyle>
          <a:p>
            <a:pPr>
              <a:defRPr/>
            </a:pPr>
            <a:fld id="{76FFB7AB-9F2E-405F-AA64-E0E77DFD9EA4}" type="datetimeFigureOut">
              <a:rPr lang="sk-SK"/>
              <a:pPr>
                <a:defRPr/>
              </a:pPr>
              <a:t>1. 8. 2023</a:t>
            </a:fld>
            <a:endParaRPr lang="sk-SK"/>
          </a:p>
        </p:txBody>
      </p:sp>
      <p:sp>
        <p:nvSpPr>
          <p:cNvPr id="8" name="Zástupný symbol päty 4"/>
          <p:cNvSpPr>
            <a:spLocks noGrp="1"/>
          </p:cNvSpPr>
          <p:nvPr>
            <p:ph type="ftr" sz="quarter" idx="11"/>
          </p:nvPr>
        </p:nvSpPr>
        <p:spPr/>
        <p:txBody>
          <a:bodyPr/>
          <a:lstStyle>
            <a:lvl1pPr>
              <a:defRPr/>
            </a:lvl1pPr>
          </a:lstStyle>
          <a:p>
            <a:pPr>
              <a:defRPr/>
            </a:pPr>
            <a:endParaRPr lang="sk-SK"/>
          </a:p>
        </p:txBody>
      </p:sp>
      <p:sp>
        <p:nvSpPr>
          <p:cNvPr id="9" name="Zástupný symbol čísla snímky 5"/>
          <p:cNvSpPr>
            <a:spLocks noGrp="1"/>
          </p:cNvSpPr>
          <p:nvPr>
            <p:ph type="sldNum" sz="quarter" idx="12"/>
          </p:nvPr>
        </p:nvSpPr>
        <p:spPr/>
        <p:txBody>
          <a:bodyPr/>
          <a:lstStyle>
            <a:lvl1pPr>
              <a:defRPr/>
            </a:lvl1pPr>
          </a:lstStyle>
          <a:p>
            <a:pPr>
              <a:defRPr/>
            </a:pPr>
            <a:fld id="{987C803B-3E1E-4FA3-922C-032BED56CD5F}" type="slidenum">
              <a:rPr lang="sk-SK" altLang="sk-SK"/>
              <a:pPr>
                <a:defRPr/>
              </a:pPr>
              <a:t>‹#›</a:t>
            </a:fld>
            <a:endParaRPr lang="sk-SK" altLang="sk-SK"/>
          </a:p>
        </p:txBody>
      </p:sp>
    </p:spTree>
    <p:extLst>
      <p:ext uri="{BB962C8B-B14F-4D97-AF65-F5344CB8AC3E}">
        <p14:creationId xmlns:p14="http://schemas.microsoft.com/office/powerpoint/2010/main" val="269083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3"/>
          <p:cNvSpPr>
            <a:spLocks noGrp="1"/>
          </p:cNvSpPr>
          <p:nvPr>
            <p:ph type="dt" sz="half" idx="10"/>
          </p:nvPr>
        </p:nvSpPr>
        <p:spPr/>
        <p:txBody>
          <a:bodyPr/>
          <a:lstStyle>
            <a:lvl1pPr>
              <a:defRPr/>
            </a:lvl1pPr>
          </a:lstStyle>
          <a:p>
            <a:pPr>
              <a:defRPr/>
            </a:pPr>
            <a:fld id="{0A0FD8F3-86B9-4AE0-A8A2-FB8A6099B794}" type="datetimeFigureOut">
              <a:rPr lang="sk-SK"/>
              <a:pPr>
                <a:defRPr/>
              </a:pPr>
              <a:t>1. 8. 2023</a:t>
            </a:fld>
            <a:endParaRPr lang="sk-SK"/>
          </a:p>
        </p:txBody>
      </p:sp>
      <p:sp>
        <p:nvSpPr>
          <p:cNvPr id="4" name="Zástupný symbol päty 4"/>
          <p:cNvSpPr>
            <a:spLocks noGrp="1"/>
          </p:cNvSpPr>
          <p:nvPr>
            <p:ph type="ftr" sz="quarter" idx="11"/>
          </p:nvPr>
        </p:nvSpPr>
        <p:spPr/>
        <p:txBody>
          <a:bodyPr/>
          <a:lstStyle>
            <a:lvl1pPr>
              <a:defRPr/>
            </a:lvl1pPr>
          </a:lstStyle>
          <a:p>
            <a:pPr>
              <a:defRPr/>
            </a:pPr>
            <a:endParaRPr lang="sk-SK"/>
          </a:p>
        </p:txBody>
      </p:sp>
      <p:sp>
        <p:nvSpPr>
          <p:cNvPr id="5" name="Zástupný symbol čísla snímky 5"/>
          <p:cNvSpPr>
            <a:spLocks noGrp="1"/>
          </p:cNvSpPr>
          <p:nvPr>
            <p:ph type="sldNum" sz="quarter" idx="12"/>
          </p:nvPr>
        </p:nvSpPr>
        <p:spPr/>
        <p:txBody>
          <a:bodyPr/>
          <a:lstStyle>
            <a:lvl1pPr>
              <a:defRPr/>
            </a:lvl1pPr>
          </a:lstStyle>
          <a:p>
            <a:pPr>
              <a:defRPr/>
            </a:pPr>
            <a:fld id="{1D9FE7B0-FE22-4599-87B5-1F766A9C290B}" type="slidenum">
              <a:rPr lang="sk-SK" altLang="sk-SK"/>
              <a:pPr>
                <a:defRPr/>
              </a:pPr>
              <a:t>‹#›</a:t>
            </a:fld>
            <a:endParaRPr lang="sk-SK" altLang="sk-SK"/>
          </a:p>
        </p:txBody>
      </p:sp>
    </p:spTree>
    <p:extLst>
      <p:ext uri="{BB962C8B-B14F-4D97-AF65-F5344CB8AC3E}">
        <p14:creationId xmlns:p14="http://schemas.microsoft.com/office/powerpoint/2010/main" val="276282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3"/>
          <p:cNvSpPr>
            <a:spLocks noGrp="1"/>
          </p:cNvSpPr>
          <p:nvPr>
            <p:ph type="dt" sz="half" idx="10"/>
          </p:nvPr>
        </p:nvSpPr>
        <p:spPr/>
        <p:txBody>
          <a:bodyPr/>
          <a:lstStyle>
            <a:lvl1pPr>
              <a:defRPr/>
            </a:lvl1pPr>
          </a:lstStyle>
          <a:p>
            <a:pPr>
              <a:defRPr/>
            </a:pPr>
            <a:fld id="{757627CD-8EE1-4877-AFBC-C5A53AC89C08}" type="datetimeFigureOut">
              <a:rPr lang="sk-SK"/>
              <a:pPr>
                <a:defRPr/>
              </a:pPr>
              <a:t>1. 8. 2023</a:t>
            </a:fld>
            <a:endParaRPr lang="sk-SK"/>
          </a:p>
        </p:txBody>
      </p:sp>
      <p:sp>
        <p:nvSpPr>
          <p:cNvPr id="3" name="Zástupný symbol päty 4"/>
          <p:cNvSpPr>
            <a:spLocks noGrp="1"/>
          </p:cNvSpPr>
          <p:nvPr>
            <p:ph type="ftr" sz="quarter" idx="11"/>
          </p:nvPr>
        </p:nvSpPr>
        <p:spPr/>
        <p:txBody>
          <a:bodyPr/>
          <a:lstStyle>
            <a:lvl1pPr>
              <a:defRPr/>
            </a:lvl1pPr>
          </a:lstStyle>
          <a:p>
            <a:pPr>
              <a:defRPr/>
            </a:pPr>
            <a:endParaRPr lang="sk-SK"/>
          </a:p>
        </p:txBody>
      </p:sp>
      <p:sp>
        <p:nvSpPr>
          <p:cNvPr id="4" name="Zástupný symbol čísla snímky 5"/>
          <p:cNvSpPr>
            <a:spLocks noGrp="1"/>
          </p:cNvSpPr>
          <p:nvPr>
            <p:ph type="sldNum" sz="quarter" idx="12"/>
          </p:nvPr>
        </p:nvSpPr>
        <p:spPr/>
        <p:txBody>
          <a:bodyPr/>
          <a:lstStyle>
            <a:lvl1pPr>
              <a:defRPr/>
            </a:lvl1pPr>
          </a:lstStyle>
          <a:p>
            <a:pPr>
              <a:defRPr/>
            </a:pPr>
            <a:fld id="{783BD4D8-49B4-42DB-9A05-0BCA1A45F764}" type="slidenum">
              <a:rPr lang="sk-SK" altLang="sk-SK"/>
              <a:pPr>
                <a:defRPr/>
              </a:pPr>
              <a:t>‹#›</a:t>
            </a:fld>
            <a:endParaRPr lang="sk-SK" altLang="sk-SK"/>
          </a:p>
        </p:txBody>
      </p:sp>
    </p:spTree>
    <p:extLst>
      <p:ext uri="{BB962C8B-B14F-4D97-AF65-F5344CB8AC3E}">
        <p14:creationId xmlns:p14="http://schemas.microsoft.com/office/powerpoint/2010/main" val="285621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C3DC72B7-7389-4329-A1CE-8077CC725DA1}" type="datetimeFigureOut">
              <a:rPr lang="sk-SK"/>
              <a:pPr>
                <a:defRPr/>
              </a:pPr>
              <a:t>1. 8. 2023</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ADF6FEB2-54F7-44CC-A8B2-1D9B6E242E2D}" type="slidenum">
              <a:rPr lang="sk-SK" altLang="sk-SK"/>
              <a:pPr>
                <a:defRPr/>
              </a:pPr>
              <a:t>‹#›</a:t>
            </a:fld>
            <a:endParaRPr lang="sk-SK" altLang="sk-SK"/>
          </a:p>
        </p:txBody>
      </p:sp>
    </p:spTree>
    <p:extLst>
      <p:ext uri="{BB962C8B-B14F-4D97-AF65-F5344CB8AC3E}">
        <p14:creationId xmlns:p14="http://schemas.microsoft.com/office/powerpoint/2010/main" val="120215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AEF688E8-DF84-4F72-8709-A61304965F17}" type="datetimeFigureOut">
              <a:rPr lang="sk-SK"/>
              <a:pPr>
                <a:defRPr/>
              </a:pPr>
              <a:t>1. 8. 2023</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A10C6627-D85B-482E-845A-82E81D493EC4}" type="slidenum">
              <a:rPr lang="sk-SK" altLang="sk-SK"/>
              <a:pPr>
                <a:defRPr/>
              </a:pPr>
              <a:t>‹#›</a:t>
            </a:fld>
            <a:endParaRPr lang="sk-SK" altLang="sk-SK"/>
          </a:p>
        </p:txBody>
      </p:sp>
    </p:spTree>
    <p:extLst>
      <p:ext uri="{BB962C8B-B14F-4D97-AF65-F5344CB8AC3E}">
        <p14:creationId xmlns:p14="http://schemas.microsoft.com/office/powerpoint/2010/main" val="410599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Zástupný symbol nadpi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a:t>Kliknite sem a upravte štýl predlohy nadpisov.</a:t>
            </a:r>
          </a:p>
        </p:txBody>
      </p:sp>
      <p:sp>
        <p:nvSpPr>
          <p:cNvPr id="1027" name="Zástupný symbol tex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a:t>Kliknite sem a upravte štýly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70CBA6F-F0D5-4A4B-B0D0-C817FF536E4E}" type="datetimeFigureOut">
              <a:rPr lang="sk-SK"/>
              <a:pPr>
                <a:defRPr/>
              </a:pPr>
              <a:t>1. 8. 2023</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14161C8-9FE2-44A7-8572-936F6D19FC66}"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lay.google.com/store/apps/details?id=twig.resinos&amp;hl=sk&amp;gl=U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elcom.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02394" y="260648"/>
            <a:ext cx="6108700" cy="714375"/>
          </a:xfrm>
        </p:spPr>
        <p:txBody>
          <a:bodyPr rtlCol="0">
            <a:noAutofit/>
          </a:bodyPr>
          <a:lstStyle/>
          <a:p>
            <a:r>
              <a:rPr lang="sk-SK" sz="4800" b="1" dirty="0" err="1">
                <a:solidFill>
                  <a:srgbClr val="003399"/>
                </a:solidFill>
              </a:rPr>
              <a:t>Resinos</a:t>
            </a:r>
            <a:r>
              <a:rPr lang="sk-SK" sz="4800" b="1" dirty="0">
                <a:solidFill>
                  <a:srgbClr val="003399"/>
                </a:solidFill>
              </a:rPr>
              <a:t> POS</a:t>
            </a:r>
          </a:p>
        </p:txBody>
      </p:sp>
      <p:sp>
        <p:nvSpPr>
          <p:cNvPr id="5" name="BlokTextu 4"/>
          <p:cNvSpPr txBox="1"/>
          <p:nvPr/>
        </p:nvSpPr>
        <p:spPr>
          <a:xfrm>
            <a:off x="2604955" y="5013176"/>
            <a:ext cx="1851789" cy="830997"/>
          </a:xfrm>
          <a:prstGeom prst="rect">
            <a:avLst/>
          </a:prstGeom>
          <a:noFill/>
        </p:spPr>
        <p:txBody>
          <a:bodyPr wrap="none">
            <a:spAutoFit/>
          </a:bodyPr>
          <a:lstStyle/>
          <a:p>
            <a:pPr eaLnBrk="1" hangingPunct="1">
              <a:defRPr/>
            </a:pPr>
            <a:r>
              <a:rPr lang="sk-SK" sz="4800" b="1" i="1" dirty="0" err="1" smtClean="0">
                <a:ln>
                  <a:solidFill>
                    <a:schemeClr val="tx2">
                      <a:lumMod val="75000"/>
                    </a:schemeClr>
                  </a:solidFill>
                </a:ln>
                <a:solidFill>
                  <a:srgbClr val="003399"/>
                </a:solidFill>
                <a:latin typeface="Beware" pitchFamily="2" charset="0"/>
                <a:cs typeface="+mn-cs"/>
              </a:rPr>
              <a:t>eKasa</a:t>
            </a:r>
            <a:endParaRPr lang="sk-SK" sz="4800" b="1" i="1" dirty="0">
              <a:ln>
                <a:solidFill>
                  <a:schemeClr val="tx2">
                    <a:lumMod val="75000"/>
                  </a:schemeClr>
                </a:solidFill>
              </a:ln>
              <a:solidFill>
                <a:srgbClr val="003399"/>
              </a:solidFill>
              <a:latin typeface="Beware" pitchFamily="2" charset="0"/>
              <a:cs typeface="+mn-cs"/>
            </a:endParaRPr>
          </a:p>
        </p:txBody>
      </p:sp>
      <p:sp>
        <p:nvSpPr>
          <p:cNvPr id="4" name="BlokTextu 3"/>
          <p:cNvSpPr txBox="1"/>
          <p:nvPr/>
        </p:nvSpPr>
        <p:spPr>
          <a:xfrm>
            <a:off x="6228185" y="6093296"/>
            <a:ext cx="2484276" cy="461665"/>
          </a:xfrm>
          <a:prstGeom prst="rect">
            <a:avLst/>
          </a:prstGeom>
          <a:noFill/>
        </p:spPr>
        <p:txBody>
          <a:bodyPr wrap="square">
            <a:spAutoFit/>
          </a:bodyPr>
          <a:lstStyle/>
          <a:p>
            <a:pPr eaLnBrk="1" hangingPunct="1">
              <a:defRPr/>
            </a:pPr>
            <a:r>
              <a:rPr lang="sk-SK" sz="2400" b="1" dirty="0">
                <a:ln>
                  <a:solidFill>
                    <a:schemeClr val="tx2">
                      <a:lumMod val="75000"/>
                    </a:schemeClr>
                  </a:solidFill>
                </a:ln>
                <a:solidFill>
                  <a:srgbClr val="0000FF"/>
                </a:solidFill>
                <a:latin typeface="+mn-lt"/>
                <a:cs typeface="+mn-cs"/>
              </a:rPr>
              <a:t>Ing. Štefan Zeman</a:t>
            </a:r>
          </a:p>
        </p:txBody>
      </p:sp>
      <p:sp>
        <p:nvSpPr>
          <p:cNvPr id="3" name="Obdĺžnik 2"/>
          <p:cNvSpPr/>
          <p:nvPr/>
        </p:nvSpPr>
        <p:spPr>
          <a:xfrm>
            <a:off x="1892863" y="913994"/>
            <a:ext cx="5340350" cy="369332"/>
          </a:xfrm>
          <a:prstGeom prst="rect">
            <a:avLst/>
          </a:prstGeom>
        </p:spPr>
        <p:txBody>
          <a:bodyPr wrap="square">
            <a:spAutoFit/>
          </a:bodyPr>
          <a:lstStyle/>
          <a:p>
            <a:r>
              <a:rPr lang="sk-SK" dirty="0"/>
              <a:t>Pokladničný a skladový systém novej generácie.</a:t>
            </a:r>
          </a:p>
        </p:txBody>
      </p:sp>
      <p:pic>
        <p:nvPicPr>
          <p:cNvPr id="7" name="Obrázok 6"/>
          <p:cNvPicPr>
            <a:picLocks noChangeAspect="1"/>
          </p:cNvPicPr>
          <p:nvPr/>
        </p:nvPicPr>
        <p:blipFill>
          <a:blip r:embed="rId2"/>
          <a:stretch>
            <a:fillRect/>
          </a:stretch>
        </p:blipFill>
        <p:spPr>
          <a:xfrm>
            <a:off x="5223157" y="5013176"/>
            <a:ext cx="2010056" cy="762106"/>
          </a:xfrm>
          <a:prstGeom prst="rect">
            <a:avLst/>
          </a:prstGeom>
        </p:spPr>
      </p:pic>
      <p:pic>
        <p:nvPicPr>
          <p:cNvPr id="8" name="Obrázok 7"/>
          <p:cNvPicPr>
            <a:picLocks noChangeAspect="1"/>
          </p:cNvPicPr>
          <p:nvPr/>
        </p:nvPicPr>
        <p:blipFill>
          <a:blip r:embed="rId3"/>
          <a:stretch>
            <a:fillRect/>
          </a:stretch>
        </p:blipFill>
        <p:spPr>
          <a:xfrm>
            <a:off x="3530849" y="1568437"/>
            <a:ext cx="1915967" cy="34333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331640" y="14458"/>
            <a:ext cx="6804756" cy="1470326"/>
          </a:xfrm>
          <a:prstGeom prst="rect">
            <a:avLst/>
          </a:prstGeom>
          <a:noFill/>
          <a:ln w="9525">
            <a:noFill/>
            <a:miter lim="800000"/>
            <a:headEnd/>
            <a:tailEnd/>
          </a:ln>
        </p:spPr>
        <p:txBody>
          <a:bodyPr anchor="ctr"/>
          <a:lstStyle/>
          <a:p>
            <a:r>
              <a:rPr lang="sk-SK" sz="4400" b="1" dirty="0">
                <a:solidFill>
                  <a:srgbClr val="000099"/>
                </a:solidFill>
              </a:rPr>
              <a:t>Prvé spustenie </a:t>
            </a:r>
            <a:r>
              <a:rPr lang="sk-SK" sz="4400" b="1" dirty="0" err="1">
                <a:solidFill>
                  <a:srgbClr val="000099"/>
                </a:solidFill>
              </a:rPr>
              <a:t>Resinos</a:t>
            </a:r>
            <a:r>
              <a:rPr lang="sk-SK" sz="4400" b="1" dirty="0">
                <a:solidFill>
                  <a:srgbClr val="000099"/>
                </a:solidFill>
              </a:rPr>
              <a:t> POS, aktivácia</a:t>
            </a:r>
          </a:p>
        </p:txBody>
      </p:sp>
      <p:sp>
        <p:nvSpPr>
          <p:cNvPr id="2" name="Obdĺžnik 1"/>
          <p:cNvSpPr/>
          <p:nvPr/>
        </p:nvSpPr>
        <p:spPr>
          <a:xfrm>
            <a:off x="359532" y="1484784"/>
            <a:ext cx="8676964" cy="923330"/>
          </a:xfrm>
          <a:prstGeom prst="rect">
            <a:avLst/>
          </a:prstGeom>
        </p:spPr>
        <p:txBody>
          <a:bodyPr wrap="square">
            <a:spAutoFit/>
          </a:bodyPr>
          <a:lstStyle/>
          <a:p>
            <a:r>
              <a:rPr lang="sk-SK" dirty="0"/>
              <a:t>Dostanete sa na úvodnú plochu aplikácie, kde sa nachádza výber pracovného "módu" ( pracovné rozloženie obrazovky podľa typu vykonávanej práce), Kliknite na "menu" v ľavom hornom </a:t>
            </a:r>
            <a:r>
              <a:rPr lang="sk-SK" dirty="0" smtClean="0"/>
              <a:t>rohu.</a:t>
            </a:r>
            <a:endParaRPr lang="sk-SK" dirty="0"/>
          </a:p>
        </p:txBody>
      </p:sp>
      <p:pic>
        <p:nvPicPr>
          <p:cNvPr id="3" name="Obrázok 2"/>
          <p:cNvPicPr>
            <a:picLocks noChangeAspect="1"/>
          </p:cNvPicPr>
          <p:nvPr/>
        </p:nvPicPr>
        <p:blipFill>
          <a:blip r:embed="rId2"/>
          <a:stretch>
            <a:fillRect/>
          </a:stretch>
        </p:blipFill>
        <p:spPr>
          <a:xfrm>
            <a:off x="3923928" y="2276872"/>
            <a:ext cx="2044099" cy="4229985"/>
          </a:xfrm>
          <a:prstGeom prst="rect">
            <a:avLst/>
          </a:prstGeom>
        </p:spPr>
      </p:pic>
    </p:spTree>
    <p:extLst>
      <p:ext uri="{BB962C8B-B14F-4D97-AF65-F5344CB8AC3E}">
        <p14:creationId xmlns:p14="http://schemas.microsoft.com/office/powerpoint/2010/main" val="3444310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331640" y="14458"/>
            <a:ext cx="6804756" cy="1470326"/>
          </a:xfrm>
          <a:prstGeom prst="rect">
            <a:avLst/>
          </a:prstGeom>
          <a:noFill/>
          <a:ln w="9525">
            <a:noFill/>
            <a:miter lim="800000"/>
            <a:headEnd/>
            <a:tailEnd/>
          </a:ln>
        </p:spPr>
        <p:txBody>
          <a:bodyPr anchor="ctr"/>
          <a:lstStyle/>
          <a:p>
            <a:r>
              <a:rPr lang="sk-SK" sz="4400" b="1" dirty="0">
                <a:solidFill>
                  <a:srgbClr val="000099"/>
                </a:solidFill>
              </a:rPr>
              <a:t>Prvé spustenie </a:t>
            </a:r>
            <a:r>
              <a:rPr lang="sk-SK" sz="4400" b="1" dirty="0" err="1">
                <a:solidFill>
                  <a:srgbClr val="000099"/>
                </a:solidFill>
              </a:rPr>
              <a:t>Resinos</a:t>
            </a:r>
            <a:r>
              <a:rPr lang="sk-SK" sz="4400" b="1" dirty="0">
                <a:solidFill>
                  <a:srgbClr val="000099"/>
                </a:solidFill>
              </a:rPr>
              <a:t> POS, aktivácia</a:t>
            </a:r>
          </a:p>
        </p:txBody>
      </p:sp>
      <p:sp>
        <p:nvSpPr>
          <p:cNvPr id="4" name="Obdĺžnik 3"/>
          <p:cNvSpPr/>
          <p:nvPr/>
        </p:nvSpPr>
        <p:spPr>
          <a:xfrm>
            <a:off x="323528" y="1628800"/>
            <a:ext cx="2938625" cy="369332"/>
          </a:xfrm>
          <a:prstGeom prst="rect">
            <a:avLst/>
          </a:prstGeom>
        </p:spPr>
        <p:txBody>
          <a:bodyPr wrap="none">
            <a:spAutoFit/>
          </a:bodyPr>
          <a:lstStyle/>
          <a:p>
            <a:r>
              <a:rPr lang="sk-SK" dirty="0">
                <a:solidFill>
                  <a:srgbClr val="000000"/>
                </a:solidFill>
                <a:latin typeface="helvetica" panose="020B0604020202020204" pitchFamily="34" charset="0"/>
              </a:rPr>
              <a:t>Z menu vyberte "</a:t>
            </a:r>
            <a:r>
              <a:rPr lang="sk-SK" dirty="0" smtClean="0">
                <a:solidFill>
                  <a:srgbClr val="000000"/>
                </a:solidFill>
                <a:latin typeface="helvetica" panose="020B0604020202020204" pitchFamily="34" charset="0"/>
              </a:rPr>
              <a:t>Aktivácia“</a:t>
            </a:r>
            <a:endParaRPr lang="sk-SK" dirty="0"/>
          </a:p>
        </p:txBody>
      </p:sp>
      <p:pic>
        <p:nvPicPr>
          <p:cNvPr id="5" name="Obrázok 4"/>
          <p:cNvPicPr>
            <a:picLocks noChangeAspect="1"/>
          </p:cNvPicPr>
          <p:nvPr/>
        </p:nvPicPr>
        <p:blipFill>
          <a:blip r:embed="rId2"/>
          <a:stretch>
            <a:fillRect/>
          </a:stretch>
        </p:blipFill>
        <p:spPr>
          <a:xfrm>
            <a:off x="4031940" y="1880828"/>
            <a:ext cx="2104378" cy="4554252"/>
          </a:xfrm>
          <a:prstGeom prst="rect">
            <a:avLst/>
          </a:prstGeom>
        </p:spPr>
      </p:pic>
    </p:spTree>
    <p:extLst>
      <p:ext uri="{BB962C8B-B14F-4D97-AF65-F5344CB8AC3E}">
        <p14:creationId xmlns:p14="http://schemas.microsoft.com/office/powerpoint/2010/main" val="3744342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331640" y="14458"/>
            <a:ext cx="6804756" cy="1470326"/>
          </a:xfrm>
          <a:prstGeom prst="rect">
            <a:avLst/>
          </a:prstGeom>
          <a:noFill/>
          <a:ln w="9525">
            <a:noFill/>
            <a:miter lim="800000"/>
            <a:headEnd/>
            <a:tailEnd/>
          </a:ln>
        </p:spPr>
        <p:txBody>
          <a:bodyPr anchor="ctr"/>
          <a:lstStyle/>
          <a:p>
            <a:r>
              <a:rPr lang="sk-SK" sz="4400" b="1" dirty="0">
                <a:solidFill>
                  <a:srgbClr val="000099"/>
                </a:solidFill>
              </a:rPr>
              <a:t>Prvé spustenie </a:t>
            </a:r>
            <a:r>
              <a:rPr lang="sk-SK" sz="4400" b="1" dirty="0" err="1">
                <a:solidFill>
                  <a:srgbClr val="000099"/>
                </a:solidFill>
              </a:rPr>
              <a:t>Resinos</a:t>
            </a:r>
            <a:r>
              <a:rPr lang="sk-SK" sz="4400" b="1" dirty="0">
                <a:solidFill>
                  <a:srgbClr val="000099"/>
                </a:solidFill>
              </a:rPr>
              <a:t> POS, aktivácia</a:t>
            </a:r>
          </a:p>
        </p:txBody>
      </p:sp>
      <p:sp>
        <p:nvSpPr>
          <p:cNvPr id="2" name="Obdĺžnik 1"/>
          <p:cNvSpPr/>
          <p:nvPr/>
        </p:nvSpPr>
        <p:spPr>
          <a:xfrm>
            <a:off x="215516" y="1484784"/>
            <a:ext cx="8712968" cy="646331"/>
          </a:xfrm>
          <a:prstGeom prst="rect">
            <a:avLst/>
          </a:prstGeom>
        </p:spPr>
        <p:txBody>
          <a:bodyPr wrap="square">
            <a:spAutoFit/>
          </a:bodyPr>
          <a:lstStyle/>
          <a:p>
            <a:r>
              <a:rPr lang="sk-SK" dirty="0"/>
              <a:t>Zadajte aktivačný kľúč, ktorý ste dostali v e-maily alebo od svojho predajcu a kliknite na červené </a:t>
            </a:r>
            <a:r>
              <a:rPr lang="sk-SK" dirty="0" smtClean="0"/>
              <a:t>tlačidlo.</a:t>
            </a:r>
            <a:endParaRPr lang="sk-SK" dirty="0"/>
          </a:p>
        </p:txBody>
      </p:sp>
      <p:pic>
        <p:nvPicPr>
          <p:cNvPr id="3" name="Obrázok 2"/>
          <p:cNvPicPr>
            <a:picLocks noChangeAspect="1"/>
          </p:cNvPicPr>
          <p:nvPr/>
        </p:nvPicPr>
        <p:blipFill>
          <a:blip r:embed="rId2"/>
          <a:stretch>
            <a:fillRect/>
          </a:stretch>
        </p:blipFill>
        <p:spPr>
          <a:xfrm>
            <a:off x="3779912" y="1844824"/>
            <a:ext cx="2209200" cy="4794294"/>
          </a:xfrm>
          <a:prstGeom prst="rect">
            <a:avLst/>
          </a:prstGeom>
        </p:spPr>
      </p:pic>
    </p:spTree>
    <p:extLst>
      <p:ext uri="{BB962C8B-B14F-4D97-AF65-F5344CB8AC3E}">
        <p14:creationId xmlns:p14="http://schemas.microsoft.com/office/powerpoint/2010/main" val="2485859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331640" y="14458"/>
            <a:ext cx="6804756" cy="1470326"/>
          </a:xfrm>
          <a:prstGeom prst="rect">
            <a:avLst/>
          </a:prstGeom>
          <a:noFill/>
          <a:ln w="9525">
            <a:noFill/>
            <a:miter lim="800000"/>
            <a:headEnd/>
            <a:tailEnd/>
          </a:ln>
        </p:spPr>
        <p:txBody>
          <a:bodyPr anchor="ctr"/>
          <a:lstStyle/>
          <a:p>
            <a:r>
              <a:rPr lang="sk-SK" sz="4400" b="1" dirty="0">
                <a:solidFill>
                  <a:srgbClr val="000099"/>
                </a:solidFill>
              </a:rPr>
              <a:t>Prvé spustenie </a:t>
            </a:r>
            <a:r>
              <a:rPr lang="sk-SK" sz="4400" b="1" dirty="0" err="1">
                <a:solidFill>
                  <a:srgbClr val="000099"/>
                </a:solidFill>
              </a:rPr>
              <a:t>Resinos</a:t>
            </a:r>
            <a:r>
              <a:rPr lang="sk-SK" sz="4400" b="1" dirty="0">
                <a:solidFill>
                  <a:srgbClr val="000099"/>
                </a:solidFill>
              </a:rPr>
              <a:t> POS, aktivácia</a:t>
            </a:r>
          </a:p>
        </p:txBody>
      </p:sp>
      <p:sp>
        <p:nvSpPr>
          <p:cNvPr id="4" name="Obdĺžnik 3"/>
          <p:cNvSpPr/>
          <p:nvPr/>
        </p:nvSpPr>
        <p:spPr>
          <a:xfrm>
            <a:off x="323528" y="1492796"/>
            <a:ext cx="8604956" cy="646331"/>
          </a:xfrm>
          <a:prstGeom prst="rect">
            <a:avLst/>
          </a:prstGeom>
        </p:spPr>
        <p:txBody>
          <a:bodyPr wrap="square">
            <a:spAutoFit/>
          </a:bodyPr>
          <a:lstStyle/>
          <a:p>
            <a:r>
              <a:rPr lang="sk-SK" dirty="0"/>
              <a:t>Aktivácia môže trvať od 1 - 10 minút v závislosti na veľkosti databázy vášho systému. Priebežne počas aktivácia dostávate informácie o spôsobe </a:t>
            </a:r>
            <a:r>
              <a:rPr lang="sk-SK" dirty="0" smtClean="0"/>
              <a:t>spracovania</a:t>
            </a:r>
            <a:r>
              <a:rPr lang="sk-SK" dirty="0"/>
              <a:t>.</a:t>
            </a:r>
          </a:p>
        </p:txBody>
      </p:sp>
      <p:pic>
        <p:nvPicPr>
          <p:cNvPr id="5" name="Obrázok 4"/>
          <p:cNvPicPr>
            <a:picLocks noChangeAspect="1"/>
          </p:cNvPicPr>
          <p:nvPr/>
        </p:nvPicPr>
        <p:blipFill>
          <a:blip r:embed="rId2"/>
          <a:stretch>
            <a:fillRect/>
          </a:stretch>
        </p:blipFill>
        <p:spPr>
          <a:xfrm>
            <a:off x="2879812" y="2125955"/>
            <a:ext cx="2088232" cy="4448305"/>
          </a:xfrm>
          <a:prstGeom prst="rect">
            <a:avLst/>
          </a:prstGeom>
        </p:spPr>
      </p:pic>
      <p:pic>
        <p:nvPicPr>
          <p:cNvPr id="6" name="Obrázok 5"/>
          <p:cNvPicPr>
            <a:picLocks noChangeAspect="1"/>
          </p:cNvPicPr>
          <p:nvPr/>
        </p:nvPicPr>
        <p:blipFill>
          <a:blip r:embed="rId3"/>
          <a:stretch>
            <a:fillRect/>
          </a:stretch>
        </p:blipFill>
        <p:spPr>
          <a:xfrm>
            <a:off x="5494111" y="2125955"/>
            <a:ext cx="2030217" cy="4373246"/>
          </a:xfrm>
          <a:prstGeom prst="rect">
            <a:avLst/>
          </a:prstGeom>
        </p:spPr>
      </p:pic>
    </p:spTree>
    <p:extLst>
      <p:ext uri="{BB962C8B-B14F-4D97-AF65-F5344CB8AC3E}">
        <p14:creationId xmlns:p14="http://schemas.microsoft.com/office/powerpoint/2010/main" val="86214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331640" y="14458"/>
            <a:ext cx="6804756" cy="1470326"/>
          </a:xfrm>
          <a:prstGeom prst="rect">
            <a:avLst/>
          </a:prstGeom>
          <a:noFill/>
          <a:ln w="9525">
            <a:noFill/>
            <a:miter lim="800000"/>
            <a:headEnd/>
            <a:tailEnd/>
          </a:ln>
        </p:spPr>
        <p:txBody>
          <a:bodyPr anchor="ctr"/>
          <a:lstStyle/>
          <a:p>
            <a:r>
              <a:rPr lang="sk-SK" sz="4400" b="1" dirty="0">
                <a:solidFill>
                  <a:srgbClr val="000099"/>
                </a:solidFill>
              </a:rPr>
              <a:t>Prvé spustenie </a:t>
            </a:r>
            <a:r>
              <a:rPr lang="sk-SK" sz="4400" b="1" dirty="0" err="1">
                <a:solidFill>
                  <a:srgbClr val="000099"/>
                </a:solidFill>
              </a:rPr>
              <a:t>Resinos</a:t>
            </a:r>
            <a:r>
              <a:rPr lang="sk-SK" sz="4400" b="1" dirty="0">
                <a:solidFill>
                  <a:srgbClr val="000099"/>
                </a:solidFill>
              </a:rPr>
              <a:t> POS, aktivácia</a:t>
            </a:r>
          </a:p>
        </p:txBody>
      </p:sp>
      <p:sp>
        <p:nvSpPr>
          <p:cNvPr id="2" name="Obdĺžnik 1"/>
          <p:cNvSpPr/>
          <p:nvPr/>
        </p:nvSpPr>
        <p:spPr>
          <a:xfrm>
            <a:off x="251774" y="1484784"/>
            <a:ext cx="8964488" cy="646331"/>
          </a:xfrm>
          <a:prstGeom prst="rect">
            <a:avLst/>
          </a:prstGeom>
        </p:spPr>
        <p:txBody>
          <a:bodyPr wrap="square">
            <a:spAutoFit/>
          </a:bodyPr>
          <a:lstStyle/>
          <a:p>
            <a:r>
              <a:rPr lang="sk-SK" dirty="0"/>
              <a:t>Po úspešnej aktivácii bude od vás </a:t>
            </a:r>
            <a:r>
              <a:rPr lang="sk-SK" dirty="0" err="1"/>
              <a:t>Resinos</a:t>
            </a:r>
            <a:r>
              <a:rPr lang="sk-SK" dirty="0"/>
              <a:t> žiadať </a:t>
            </a:r>
            <a:r>
              <a:rPr lang="sk-SK" dirty="0" smtClean="0"/>
              <a:t>prihlasovacie </a:t>
            </a:r>
            <a:r>
              <a:rPr lang="sk-SK" dirty="0"/>
              <a:t>heslo (PIN), ktorý vám bol zaslaný emailom (alebo poskytnutý predajcom</a:t>
            </a:r>
            <a:r>
              <a:rPr lang="sk-SK" dirty="0" smtClean="0"/>
              <a:t>).</a:t>
            </a:r>
            <a:endParaRPr lang="sk-SK" dirty="0"/>
          </a:p>
        </p:txBody>
      </p:sp>
      <p:pic>
        <p:nvPicPr>
          <p:cNvPr id="3" name="Obrázok 2"/>
          <p:cNvPicPr>
            <a:picLocks noChangeAspect="1"/>
          </p:cNvPicPr>
          <p:nvPr/>
        </p:nvPicPr>
        <p:blipFill>
          <a:blip r:embed="rId2"/>
          <a:stretch>
            <a:fillRect/>
          </a:stretch>
        </p:blipFill>
        <p:spPr>
          <a:xfrm>
            <a:off x="3851920" y="2139102"/>
            <a:ext cx="2088232" cy="4434422"/>
          </a:xfrm>
          <a:prstGeom prst="rect">
            <a:avLst/>
          </a:prstGeom>
        </p:spPr>
      </p:pic>
    </p:spTree>
    <p:extLst>
      <p:ext uri="{BB962C8B-B14F-4D97-AF65-F5344CB8AC3E}">
        <p14:creationId xmlns:p14="http://schemas.microsoft.com/office/powerpoint/2010/main" val="219142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007604" y="4614"/>
            <a:ext cx="7524836" cy="714375"/>
          </a:xfrm>
          <a:prstGeom prst="rect">
            <a:avLst/>
          </a:prstGeom>
          <a:noFill/>
          <a:ln w="9525">
            <a:noFill/>
            <a:miter lim="800000"/>
            <a:headEnd/>
            <a:tailEnd/>
          </a:ln>
        </p:spPr>
        <p:txBody>
          <a:bodyPr anchor="ctr"/>
          <a:lstStyle/>
          <a:p>
            <a:r>
              <a:rPr lang="sk-SK" sz="4400" b="1" dirty="0">
                <a:solidFill>
                  <a:srgbClr val="000099"/>
                </a:solidFill>
              </a:rPr>
              <a:t>Prihlásenie sa do aplikácie</a:t>
            </a:r>
          </a:p>
        </p:txBody>
      </p:sp>
      <p:sp>
        <p:nvSpPr>
          <p:cNvPr id="3" name="Obdĺžnik 2"/>
          <p:cNvSpPr/>
          <p:nvPr/>
        </p:nvSpPr>
        <p:spPr>
          <a:xfrm>
            <a:off x="251520" y="725289"/>
            <a:ext cx="8748972" cy="1200329"/>
          </a:xfrm>
          <a:prstGeom prst="rect">
            <a:avLst/>
          </a:prstGeom>
        </p:spPr>
        <p:txBody>
          <a:bodyPr wrap="square">
            <a:spAutoFit/>
          </a:bodyPr>
          <a:lstStyle/>
          <a:p>
            <a:r>
              <a:rPr lang="sk-SK" dirty="0"/>
              <a:t>Prihlasovacie údaje (heslo alebo PIN) ste dostali po registrácii emailom. Ak používate čítačku čiarových kódov, môžete sa prihlásiť pomocou BARCODE, alebo čipovou kartou cez čítačku RFID. Ak vaše zariadenie podporuje NFC tak je možné prihlásenie </a:t>
            </a:r>
            <a:r>
              <a:rPr lang="sk-SK" dirty="0" err="1"/>
              <a:t>MiFare</a:t>
            </a:r>
            <a:r>
              <a:rPr lang="sk-SK" dirty="0"/>
              <a:t> čipom.</a:t>
            </a:r>
          </a:p>
        </p:txBody>
      </p:sp>
      <p:pic>
        <p:nvPicPr>
          <p:cNvPr id="4" name="Obrázok 3"/>
          <p:cNvPicPr>
            <a:picLocks noChangeAspect="1"/>
          </p:cNvPicPr>
          <p:nvPr/>
        </p:nvPicPr>
        <p:blipFill>
          <a:blip r:embed="rId2"/>
          <a:stretch>
            <a:fillRect/>
          </a:stretch>
        </p:blipFill>
        <p:spPr>
          <a:xfrm>
            <a:off x="6696236" y="1772816"/>
            <a:ext cx="2166494" cy="4725144"/>
          </a:xfrm>
          <a:prstGeom prst="rect">
            <a:avLst/>
          </a:prstGeom>
        </p:spPr>
      </p:pic>
      <p:sp>
        <p:nvSpPr>
          <p:cNvPr id="5" name="Obdĺžnik 4"/>
          <p:cNvSpPr/>
          <p:nvPr/>
        </p:nvSpPr>
        <p:spPr>
          <a:xfrm>
            <a:off x="239514" y="2240868"/>
            <a:ext cx="6282444" cy="1200329"/>
          </a:xfrm>
          <a:prstGeom prst="rect">
            <a:avLst/>
          </a:prstGeom>
        </p:spPr>
        <p:txBody>
          <a:bodyPr wrap="square">
            <a:spAutoFit/>
          </a:bodyPr>
          <a:lstStyle/>
          <a:p>
            <a:r>
              <a:rPr lang="sk-SK" dirty="0"/>
              <a:t>Nových používateľov vytvárate cez https://erp.resinos.com. V danom rozhraní im pridelíte používateľské práva (čo môžu robiť na zariadení) prípadne ich zaradíte do skupiny používateľov, ktorá už má práva nastavené.</a:t>
            </a:r>
          </a:p>
        </p:txBody>
      </p:sp>
      <p:sp>
        <p:nvSpPr>
          <p:cNvPr id="6" name="Obdĺžnik 5"/>
          <p:cNvSpPr/>
          <p:nvPr/>
        </p:nvSpPr>
        <p:spPr>
          <a:xfrm>
            <a:off x="251520" y="3740994"/>
            <a:ext cx="4572000" cy="646331"/>
          </a:xfrm>
          <a:prstGeom prst="rect">
            <a:avLst/>
          </a:prstGeom>
        </p:spPr>
        <p:txBody>
          <a:bodyPr>
            <a:spAutoFit/>
          </a:bodyPr>
          <a:lstStyle/>
          <a:p>
            <a:r>
              <a:rPr lang="sk-SK" dirty="0"/>
              <a:t>RFID, </a:t>
            </a:r>
            <a:r>
              <a:rPr lang="sk-SK" dirty="0" err="1"/>
              <a:t>Barcode</a:t>
            </a:r>
            <a:r>
              <a:rPr lang="sk-SK" dirty="0"/>
              <a:t> alebo QR </a:t>
            </a:r>
            <a:r>
              <a:rPr lang="sk-SK" dirty="0" err="1"/>
              <a:t>code</a:t>
            </a:r>
            <a:r>
              <a:rPr lang="sk-SK" dirty="0"/>
              <a:t> prideľujete používateľovi cez https://erp.resinos.com.</a:t>
            </a:r>
          </a:p>
        </p:txBody>
      </p:sp>
    </p:spTree>
    <p:extLst>
      <p:ext uri="{BB962C8B-B14F-4D97-AF65-F5344CB8AC3E}">
        <p14:creationId xmlns:p14="http://schemas.microsoft.com/office/powerpoint/2010/main" val="3555854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1403648" y="0"/>
            <a:ext cx="6192688" cy="714375"/>
          </a:xfrm>
          <a:prstGeom prst="rect">
            <a:avLst/>
          </a:prstGeom>
          <a:noFill/>
          <a:ln w="9525">
            <a:noFill/>
            <a:miter lim="800000"/>
            <a:headEnd/>
            <a:tailEnd/>
          </a:ln>
        </p:spPr>
        <p:txBody>
          <a:bodyPr anchor="ctr"/>
          <a:lstStyle/>
          <a:p>
            <a:pPr eaLnBrk="1" fontAlgn="auto" hangingPunct="1">
              <a:spcAft>
                <a:spcPts val="0"/>
              </a:spcAft>
              <a:defRPr/>
            </a:pPr>
            <a:r>
              <a:rPr lang="sk-SK" sz="4300" b="1" dirty="0">
                <a:solidFill>
                  <a:srgbClr val="003399"/>
                </a:solidFill>
                <a:latin typeface="+mj-lt"/>
                <a:ea typeface="+mj-ea"/>
                <a:cs typeface="+mj-cs"/>
              </a:rPr>
              <a:t>Výber pracovného módu</a:t>
            </a:r>
            <a:endParaRPr lang="sk-SK" sz="4300" b="1" dirty="0" smtClean="0">
              <a:solidFill>
                <a:srgbClr val="003399"/>
              </a:solidFill>
              <a:latin typeface="+mj-lt"/>
              <a:ea typeface="+mj-ea"/>
              <a:cs typeface="+mj-cs"/>
            </a:endParaRPr>
          </a:p>
        </p:txBody>
      </p:sp>
      <p:sp>
        <p:nvSpPr>
          <p:cNvPr id="3" name="Obdĺžnik 2"/>
          <p:cNvSpPr/>
          <p:nvPr/>
        </p:nvSpPr>
        <p:spPr>
          <a:xfrm>
            <a:off x="683568" y="714375"/>
            <a:ext cx="3456384" cy="2308324"/>
          </a:xfrm>
          <a:prstGeom prst="rect">
            <a:avLst/>
          </a:prstGeom>
        </p:spPr>
        <p:txBody>
          <a:bodyPr wrap="square">
            <a:spAutoFit/>
          </a:bodyPr>
          <a:lstStyle/>
          <a:p>
            <a:r>
              <a:rPr lang="sk-SK" dirty="0">
                <a:solidFill>
                  <a:srgbClr val="000000"/>
                </a:solidFill>
                <a:latin typeface="helvetica" panose="020B0604020202020204" pitchFamily="34" charset="0"/>
              </a:rPr>
              <a:t>Zoznam pracovných </a:t>
            </a:r>
            <a:r>
              <a:rPr lang="sk-SK" dirty="0" smtClean="0">
                <a:solidFill>
                  <a:srgbClr val="000000"/>
                </a:solidFill>
                <a:latin typeface="helvetica" panose="020B0604020202020204" pitchFamily="34" charset="0"/>
              </a:rPr>
              <a:t>módov</a:t>
            </a:r>
          </a:p>
          <a:p>
            <a:pPr>
              <a:buFont typeface="Arial" panose="020B0604020202020204" pitchFamily="34" charset="0"/>
              <a:buChar char="•"/>
            </a:pPr>
            <a:endParaRPr lang="sk-SK" dirty="0">
              <a:solidFill>
                <a:srgbClr val="000000"/>
              </a:solidFill>
              <a:latin typeface="helvetica" panose="020B0604020202020204" pitchFamily="34" charset="0"/>
            </a:endParaRPr>
          </a:p>
          <a:p>
            <a:pPr>
              <a:buFont typeface="Arial" panose="020B0604020202020204" pitchFamily="34" charset="0"/>
              <a:buChar char="•"/>
            </a:pPr>
            <a:r>
              <a:rPr lang="sk-SK" dirty="0" smtClean="0">
                <a:solidFill>
                  <a:srgbClr val="000000"/>
                </a:solidFill>
                <a:latin typeface="helvetica" panose="020B0604020202020204" pitchFamily="34" charset="0"/>
              </a:rPr>
              <a:t>Objednávky</a:t>
            </a:r>
            <a:endParaRPr lang="sk-SK" dirty="0">
              <a:solidFill>
                <a:srgbClr val="000000"/>
              </a:solidFill>
              <a:latin typeface="helvetica" panose="020B0604020202020204" pitchFamily="34" charset="0"/>
            </a:endParaRPr>
          </a:p>
          <a:p>
            <a:pPr>
              <a:buFont typeface="Arial" panose="020B0604020202020204" pitchFamily="34" charset="0"/>
              <a:buChar char="•"/>
            </a:pPr>
            <a:r>
              <a:rPr lang="sk-SK" dirty="0">
                <a:solidFill>
                  <a:srgbClr val="000000"/>
                </a:solidFill>
                <a:latin typeface="helvetica" panose="020B0604020202020204" pitchFamily="34" charset="0"/>
              </a:rPr>
              <a:t>Kuchár</a:t>
            </a:r>
          </a:p>
          <a:p>
            <a:pPr>
              <a:buFont typeface="Arial" panose="020B0604020202020204" pitchFamily="34" charset="0"/>
              <a:buChar char="•"/>
            </a:pPr>
            <a:r>
              <a:rPr lang="sk-SK" dirty="0">
                <a:solidFill>
                  <a:srgbClr val="000000"/>
                </a:solidFill>
                <a:latin typeface="helvetica" panose="020B0604020202020204" pitchFamily="34" charset="0"/>
              </a:rPr>
              <a:t>Štítky</a:t>
            </a:r>
          </a:p>
          <a:p>
            <a:pPr>
              <a:buFont typeface="Arial" panose="020B0604020202020204" pitchFamily="34" charset="0"/>
              <a:buChar char="•"/>
            </a:pPr>
            <a:r>
              <a:rPr lang="sk-SK" dirty="0">
                <a:solidFill>
                  <a:srgbClr val="000000"/>
                </a:solidFill>
                <a:latin typeface="helvetica" panose="020B0604020202020204" pitchFamily="34" charset="0"/>
              </a:rPr>
              <a:t>Logistická pokladňa</a:t>
            </a:r>
          </a:p>
          <a:p>
            <a:pPr>
              <a:buFont typeface="Arial" panose="020B0604020202020204" pitchFamily="34" charset="0"/>
              <a:buChar char="•"/>
            </a:pPr>
            <a:r>
              <a:rPr lang="sk-SK" dirty="0">
                <a:solidFill>
                  <a:srgbClr val="000000"/>
                </a:solidFill>
                <a:latin typeface="helvetica" panose="020B0604020202020204" pitchFamily="34" charset="0"/>
              </a:rPr>
              <a:t>Rýchla pokladňa</a:t>
            </a:r>
          </a:p>
          <a:p>
            <a:pPr>
              <a:buFont typeface="Arial" panose="020B0604020202020204" pitchFamily="34" charset="0"/>
              <a:buChar char="•"/>
            </a:pPr>
            <a:r>
              <a:rPr lang="sk-SK" dirty="0">
                <a:solidFill>
                  <a:srgbClr val="000000"/>
                </a:solidFill>
                <a:latin typeface="helvetica" panose="020B0604020202020204" pitchFamily="34" charset="0"/>
              </a:rPr>
              <a:t>Šofér</a:t>
            </a:r>
            <a:endParaRPr lang="sk-SK" b="0" i="0" dirty="0">
              <a:solidFill>
                <a:srgbClr val="000000"/>
              </a:solidFill>
              <a:effectLst/>
              <a:latin typeface="helvetica" panose="020B0604020202020204" pitchFamily="34" charset="0"/>
            </a:endParaRPr>
          </a:p>
        </p:txBody>
      </p:sp>
      <p:sp>
        <p:nvSpPr>
          <p:cNvPr id="5" name="Obdĺžnik 4"/>
          <p:cNvSpPr/>
          <p:nvPr/>
        </p:nvSpPr>
        <p:spPr>
          <a:xfrm>
            <a:off x="2735796" y="5553236"/>
            <a:ext cx="6300700" cy="923330"/>
          </a:xfrm>
          <a:prstGeom prst="rect">
            <a:avLst/>
          </a:prstGeom>
        </p:spPr>
        <p:txBody>
          <a:bodyPr wrap="square">
            <a:spAutoFit/>
          </a:bodyPr>
          <a:lstStyle/>
          <a:p>
            <a:r>
              <a:rPr lang="sk-SK" dirty="0">
                <a:solidFill>
                  <a:srgbClr val="000000"/>
                </a:solidFill>
                <a:latin typeface="helvetica" panose="020B0604020202020204" pitchFamily="34" charset="0"/>
              </a:rPr>
              <a:t>V spodnej časti zakliknutím "zapamätaj mód" sa aplikácia pri najbližšom spustení prihlási do posledného zvoleného módu.</a:t>
            </a:r>
            <a:endParaRPr lang="sk-SK" dirty="0"/>
          </a:p>
        </p:txBody>
      </p:sp>
      <p:pic>
        <p:nvPicPr>
          <p:cNvPr id="11" name="Obrázok 10"/>
          <p:cNvPicPr>
            <a:picLocks noChangeAspect="1"/>
          </p:cNvPicPr>
          <p:nvPr/>
        </p:nvPicPr>
        <p:blipFill>
          <a:blip r:embed="rId2"/>
          <a:stretch>
            <a:fillRect/>
          </a:stretch>
        </p:blipFill>
        <p:spPr>
          <a:xfrm>
            <a:off x="4800397" y="814348"/>
            <a:ext cx="2171498" cy="466061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65176" y="256767"/>
            <a:ext cx="7613650" cy="615950"/>
          </a:xfrm>
          <a:prstGeom prst="rect">
            <a:avLst/>
          </a:prstGeom>
          <a:noFill/>
          <a:ln w="9525">
            <a:noFill/>
            <a:miter lim="800000"/>
            <a:headEnd/>
            <a:tailEnd/>
          </a:ln>
        </p:spPr>
        <p:txBody>
          <a:bodyPr anchor="ctr"/>
          <a:lstStyle/>
          <a:p>
            <a:pPr algn="ctr">
              <a:defRPr/>
            </a:pPr>
            <a:r>
              <a:rPr lang="sk-SK" sz="4300" b="1" kern="0" dirty="0" smtClean="0">
                <a:solidFill>
                  <a:srgbClr val="003399"/>
                </a:solidFill>
                <a:latin typeface="Calibri" pitchFamily="34" charset="0"/>
                <a:ea typeface="+mj-ea"/>
                <a:cs typeface="+mj-cs"/>
              </a:rPr>
              <a:t>Objednávky (Pracovný mód)</a:t>
            </a:r>
            <a:endParaRPr lang="en-US" sz="4300" b="1" kern="0" dirty="0">
              <a:solidFill>
                <a:srgbClr val="003399"/>
              </a:solidFill>
              <a:latin typeface="Calibri" pitchFamily="34" charset="0"/>
              <a:ea typeface="+mj-ea"/>
              <a:cs typeface="+mj-cs"/>
            </a:endParaRPr>
          </a:p>
        </p:txBody>
      </p:sp>
      <p:sp>
        <p:nvSpPr>
          <p:cNvPr id="2" name="Obdĺžnik 1"/>
          <p:cNvSpPr/>
          <p:nvPr/>
        </p:nvSpPr>
        <p:spPr>
          <a:xfrm>
            <a:off x="287524" y="1088740"/>
            <a:ext cx="4572000" cy="1477328"/>
          </a:xfrm>
          <a:prstGeom prst="rect">
            <a:avLst/>
          </a:prstGeom>
        </p:spPr>
        <p:txBody>
          <a:bodyPr>
            <a:spAutoFit/>
          </a:bodyPr>
          <a:lstStyle/>
          <a:p>
            <a:r>
              <a:rPr lang="sk-SK" dirty="0">
                <a:solidFill>
                  <a:srgbClr val="000000"/>
                </a:solidFill>
                <a:latin typeface="helvetica" panose="020B0604020202020204" pitchFamily="34" charset="0"/>
              </a:rPr>
              <a:t>Základný pracovný mód pre mobilného čašníka alebo príjem objednávok (donáška). Prostredie je preddefinované na tvorbu účtu a v spodnej časti je preddefinované </a:t>
            </a:r>
            <a:r>
              <a:rPr lang="sk-SK" dirty="0" smtClean="0">
                <a:solidFill>
                  <a:srgbClr val="000000"/>
                </a:solidFill>
                <a:latin typeface="helvetica" panose="020B0604020202020204" pitchFamily="34" charset="0"/>
              </a:rPr>
              <a:t>tlačidlo </a:t>
            </a:r>
            <a:r>
              <a:rPr lang="sk-SK" dirty="0">
                <a:solidFill>
                  <a:srgbClr val="000000"/>
                </a:solidFill>
                <a:latin typeface="helvetica" panose="020B0604020202020204" pitchFamily="34" charset="0"/>
              </a:rPr>
              <a:t>objednať.</a:t>
            </a:r>
            <a:endParaRPr lang="sk-SK" dirty="0"/>
          </a:p>
        </p:txBody>
      </p:sp>
      <p:sp>
        <p:nvSpPr>
          <p:cNvPr id="4" name="Obdĺžnik 3"/>
          <p:cNvSpPr/>
          <p:nvPr/>
        </p:nvSpPr>
        <p:spPr>
          <a:xfrm>
            <a:off x="287524" y="2782091"/>
            <a:ext cx="4572000" cy="1477328"/>
          </a:xfrm>
          <a:prstGeom prst="rect">
            <a:avLst/>
          </a:prstGeom>
        </p:spPr>
        <p:txBody>
          <a:bodyPr>
            <a:spAutoFit/>
          </a:bodyPr>
          <a:lstStyle/>
          <a:p>
            <a:r>
              <a:rPr lang="sk-SK" dirty="0">
                <a:solidFill>
                  <a:srgbClr val="000000"/>
                </a:solidFill>
                <a:latin typeface="helvetica" panose="020B0604020202020204" pitchFamily="34" charset="0"/>
              </a:rPr>
              <a:t>Po zvolení módu objednávky (platí aj pre ostatné) sa dostane do zoznamu </a:t>
            </a:r>
            <a:r>
              <a:rPr lang="sk-SK" dirty="0" smtClean="0">
                <a:solidFill>
                  <a:srgbClr val="000000"/>
                </a:solidFill>
                <a:latin typeface="helvetica" panose="020B0604020202020204" pitchFamily="34" charset="0"/>
              </a:rPr>
              <a:t>objednávok</a:t>
            </a:r>
            <a:r>
              <a:rPr lang="sk-SK" dirty="0">
                <a:solidFill>
                  <a:srgbClr val="000000"/>
                </a:solidFill>
                <a:latin typeface="helvetica" panose="020B0604020202020204" pitchFamily="34" charset="0"/>
              </a:rPr>
              <a:t>. Pre vytvorenie novej objednávky (účtu) je k dispozícii tlačidlo v pravom dolnom rohu "Nová objednávka" </a:t>
            </a:r>
            <a:r>
              <a:rPr lang="sk-SK" dirty="0" smtClean="0">
                <a:solidFill>
                  <a:srgbClr val="000000"/>
                </a:solidFill>
                <a:latin typeface="helvetica" panose="020B0604020202020204" pitchFamily="34" charset="0"/>
              </a:rPr>
              <a:t>.</a:t>
            </a:r>
            <a:endParaRPr lang="sk-SK" dirty="0"/>
          </a:p>
        </p:txBody>
      </p:sp>
      <p:pic>
        <p:nvPicPr>
          <p:cNvPr id="5" name="Obrázok 4"/>
          <p:cNvPicPr>
            <a:picLocks noChangeAspect="1"/>
          </p:cNvPicPr>
          <p:nvPr/>
        </p:nvPicPr>
        <p:blipFill>
          <a:blip r:embed="rId2"/>
          <a:stretch>
            <a:fillRect/>
          </a:stretch>
        </p:blipFill>
        <p:spPr>
          <a:xfrm>
            <a:off x="5868144" y="1104177"/>
            <a:ext cx="2225530" cy="48331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65176" y="256767"/>
            <a:ext cx="7613650" cy="615950"/>
          </a:xfrm>
          <a:prstGeom prst="rect">
            <a:avLst/>
          </a:prstGeom>
          <a:noFill/>
          <a:ln w="9525">
            <a:noFill/>
            <a:miter lim="800000"/>
            <a:headEnd/>
            <a:tailEnd/>
          </a:ln>
        </p:spPr>
        <p:txBody>
          <a:bodyPr anchor="ctr"/>
          <a:lstStyle/>
          <a:p>
            <a:pPr algn="ctr">
              <a:defRPr/>
            </a:pPr>
            <a:r>
              <a:rPr lang="sk-SK" sz="4300" b="1" kern="0" dirty="0">
                <a:solidFill>
                  <a:srgbClr val="003399"/>
                </a:solidFill>
                <a:latin typeface="Calibri" pitchFamily="34" charset="0"/>
                <a:ea typeface="+mj-ea"/>
                <a:cs typeface="+mj-cs"/>
              </a:rPr>
              <a:t>Objednávky </a:t>
            </a:r>
            <a:r>
              <a:rPr lang="sk-SK" sz="4300" b="1" kern="0" dirty="0">
                <a:solidFill>
                  <a:srgbClr val="003399"/>
                </a:solidFill>
                <a:latin typeface="Calibri" pitchFamily="34" charset="0"/>
              </a:rPr>
              <a:t>(Pracovný mód)</a:t>
            </a:r>
            <a:endParaRPr lang="en-US" sz="4300" b="1" kern="0" dirty="0">
              <a:solidFill>
                <a:srgbClr val="003399"/>
              </a:solidFill>
              <a:latin typeface="Calibri" pitchFamily="34" charset="0"/>
            </a:endParaRPr>
          </a:p>
        </p:txBody>
      </p:sp>
      <p:sp>
        <p:nvSpPr>
          <p:cNvPr id="3" name="Obdĺžnik 2"/>
          <p:cNvSpPr/>
          <p:nvPr/>
        </p:nvSpPr>
        <p:spPr>
          <a:xfrm>
            <a:off x="503548" y="1016732"/>
            <a:ext cx="4572000" cy="1754326"/>
          </a:xfrm>
          <a:prstGeom prst="rect">
            <a:avLst/>
          </a:prstGeom>
        </p:spPr>
        <p:txBody>
          <a:bodyPr>
            <a:spAutoFit/>
          </a:bodyPr>
          <a:lstStyle/>
          <a:p>
            <a:r>
              <a:rPr lang="sk-SK" dirty="0">
                <a:solidFill>
                  <a:srgbClr val="000000"/>
                </a:solidFill>
                <a:latin typeface="helvetica" panose="020B0604020202020204" pitchFamily="34" charset="0"/>
              </a:rPr>
              <a:t>V novej objednávke  môžete v priestore za ikonou "lupa" vyhľadávať položky pomocou textu alebo </a:t>
            </a:r>
            <a:r>
              <a:rPr lang="sk-SK" dirty="0" err="1">
                <a:solidFill>
                  <a:srgbClr val="000000"/>
                </a:solidFill>
                <a:latin typeface="helvetica" panose="020B0604020202020204" pitchFamily="34" charset="0"/>
              </a:rPr>
              <a:t>rozkliknutím</a:t>
            </a:r>
            <a:r>
              <a:rPr lang="sk-SK" dirty="0">
                <a:solidFill>
                  <a:srgbClr val="000000"/>
                </a:solidFill>
                <a:latin typeface="helvetica" panose="020B0604020202020204" pitchFamily="34" charset="0"/>
              </a:rPr>
              <a:t> kategórií, ktorých zoznam sa nachádza v spodnej časti obrazovky. Otvorená kategória položiek je zvýraznená červenou farbou.</a:t>
            </a:r>
            <a:endParaRPr lang="sk-SK" dirty="0"/>
          </a:p>
        </p:txBody>
      </p:sp>
      <p:sp>
        <p:nvSpPr>
          <p:cNvPr id="6" name="Obdĺžnik 5"/>
          <p:cNvSpPr/>
          <p:nvPr/>
        </p:nvSpPr>
        <p:spPr>
          <a:xfrm>
            <a:off x="506438" y="3068960"/>
            <a:ext cx="4572000" cy="923330"/>
          </a:xfrm>
          <a:prstGeom prst="rect">
            <a:avLst/>
          </a:prstGeom>
        </p:spPr>
        <p:txBody>
          <a:bodyPr>
            <a:spAutoFit/>
          </a:bodyPr>
          <a:lstStyle/>
          <a:p>
            <a:r>
              <a:rPr lang="sk-SK" dirty="0">
                <a:solidFill>
                  <a:srgbClr val="000000"/>
                </a:solidFill>
                <a:latin typeface="helvetica" panose="020B0604020202020204" pitchFamily="34" charset="0"/>
              </a:rPr>
              <a:t>Po kliknutí na položku je pridaná na účet, zmena farby položky znamená, že účet už obsahuje danú položku. </a:t>
            </a:r>
            <a:endParaRPr lang="sk-SK" dirty="0"/>
          </a:p>
        </p:txBody>
      </p:sp>
      <p:pic>
        <p:nvPicPr>
          <p:cNvPr id="7" name="Obrázok 6"/>
          <p:cNvPicPr>
            <a:picLocks noChangeAspect="1"/>
          </p:cNvPicPr>
          <p:nvPr/>
        </p:nvPicPr>
        <p:blipFill>
          <a:blip r:embed="rId2"/>
          <a:stretch>
            <a:fillRect/>
          </a:stretch>
        </p:blipFill>
        <p:spPr>
          <a:xfrm>
            <a:off x="5472100" y="1003573"/>
            <a:ext cx="2488848" cy="5273108"/>
          </a:xfrm>
          <a:prstGeom prst="rect">
            <a:avLst/>
          </a:prstGeom>
        </p:spPr>
      </p:pic>
    </p:spTree>
    <p:extLst>
      <p:ext uri="{BB962C8B-B14F-4D97-AF65-F5344CB8AC3E}">
        <p14:creationId xmlns:p14="http://schemas.microsoft.com/office/powerpoint/2010/main" val="3763472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840038" y="0"/>
            <a:ext cx="3463925" cy="714375"/>
          </a:xfrm>
          <a:prstGeom prst="rect">
            <a:avLst/>
          </a:prstGeom>
          <a:noFill/>
          <a:ln w="9525">
            <a:noFill/>
            <a:miter lim="800000"/>
            <a:headEnd/>
            <a:tailEnd/>
          </a:ln>
        </p:spPr>
        <p:txBody>
          <a:bodyPr anchor="ctr">
            <a:normAutofit fontScale="82500" lnSpcReduction="10000"/>
          </a:bodyPr>
          <a:lstStyle/>
          <a:p>
            <a:pPr eaLnBrk="1" fontAlgn="auto" hangingPunct="1">
              <a:spcAft>
                <a:spcPts val="0"/>
              </a:spcAft>
              <a:defRPr/>
            </a:pPr>
            <a:r>
              <a:rPr lang="sk-SK" sz="4400" b="1" dirty="0">
                <a:solidFill>
                  <a:srgbClr val="003399"/>
                </a:solidFill>
                <a:latin typeface="+mj-lt"/>
                <a:ea typeface="+mj-ea"/>
                <a:cs typeface="+mj-cs"/>
              </a:rPr>
              <a:t>Kuchár - náhľad</a:t>
            </a:r>
          </a:p>
        </p:txBody>
      </p:sp>
      <p:sp>
        <p:nvSpPr>
          <p:cNvPr id="2" name="Obdĺžnik 1"/>
          <p:cNvSpPr/>
          <p:nvPr/>
        </p:nvSpPr>
        <p:spPr>
          <a:xfrm>
            <a:off x="287524" y="944724"/>
            <a:ext cx="4572000" cy="1200329"/>
          </a:xfrm>
          <a:prstGeom prst="rect">
            <a:avLst/>
          </a:prstGeom>
        </p:spPr>
        <p:txBody>
          <a:bodyPr>
            <a:spAutoFit/>
          </a:bodyPr>
          <a:lstStyle/>
          <a:p>
            <a:r>
              <a:rPr lang="sk-SK" dirty="0"/>
              <a:t>V detaile objednávky má možnosť jednotlivo označovať položky za "vyrobené", v spodnej časti ich vie označiť naraz tlačidlom "Všetko </a:t>
            </a:r>
            <a:r>
              <a:rPr lang="sk-SK" dirty="0" smtClean="0"/>
              <a:t>vyrobené“ .</a:t>
            </a:r>
            <a:endParaRPr lang="sk-SK" dirty="0"/>
          </a:p>
        </p:txBody>
      </p:sp>
      <p:pic>
        <p:nvPicPr>
          <p:cNvPr id="6" name="Obrázok 5"/>
          <p:cNvPicPr>
            <a:picLocks noChangeAspect="1"/>
          </p:cNvPicPr>
          <p:nvPr/>
        </p:nvPicPr>
        <p:blipFill>
          <a:blip r:embed="rId2"/>
          <a:stretch>
            <a:fillRect/>
          </a:stretch>
        </p:blipFill>
        <p:spPr>
          <a:xfrm>
            <a:off x="5616116" y="724644"/>
            <a:ext cx="2718848" cy="58772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55825" y="0"/>
            <a:ext cx="4832350" cy="714375"/>
          </a:xfrm>
          <a:prstGeom prst="rect">
            <a:avLst/>
          </a:prstGeom>
          <a:noFill/>
          <a:ln w="9525">
            <a:noFill/>
            <a:miter lim="800000"/>
            <a:headEnd/>
            <a:tailEnd/>
          </a:ln>
        </p:spPr>
        <p:txBody>
          <a:bodyPr anchor="ctr"/>
          <a:lstStyle/>
          <a:p>
            <a:pPr eaLnBrk="1" fontAlgn="auto" hangingPunct="1">
              <a:spcAft>
                <a:spcPts val="0"/>
              </a:spcAft>
              <a:defRPr/>
            </a:pPr>
            <a:r>
              <a:rPr lang="sk-SK" sz="4300" b="1" dirty="0" smtClean="0">
                <a:solidFill>
                  <a:srgbClr val="003399"/>
                </a:solidFill>
                <a:effectLst>
                  <a:outerShdw blurRad="38100" dist="38100" dir="2700000" algn="tl">
                    <a:srgbClr val="000000">
                      <a:alpha val="43137"/>
                    </a:srgbClr>
                  </a:outerShdw>
                </a:effectLst>
                <a:latin typeface="+mj-lt"/>
                <a:ea typeface="+mj-ea"/>
                <a:cs typeface="+mj-cs"/>
              </a:rPr>
              <a:t>Určenie aplikácie.</a:t>
            </a:r>
            <a:endParaRPr lang="sk-SK" sz="4300" b="1" dirty="0">
              <a:solidFill>
                <a:srgbClr val="003399"/>
              </a:solidFill>
              <a:effectLst>
                <a:outerShdw blurRad="38100" dist="38100" dir="2700000" algn="tl">
                  <a:srgbClr val="000000">
                    <a:alpha val="43137"/>
                  </a:srgbClr>
                </a:outerShdw>
              </a:effectLst>
              <a:latin typeface="+mj-lt"/>
              <a:ea typeface="+mj-ea"/>
              <a:cs typeface="+mj-cs"/>
            </a:endParaRPr>
          </a:p>
        </p:txBody>
      </p:sp>
      <p:pic>
        <p:nvPicPr>
          <p:cNvPr id="6" name="Obrázok 5"/>
          <p:cNvPicPr>
            <a:picLocks noChangeAspect="1"/>
          </p:cNvPicPr>
          <p:nvPr/>
        </p:nvPicPr>
        <p:blipFill>
          <a:blip r:embed="rId2"/>
          <a:stretch>
            <a:fillRect/>
          </a:stretch>
        </p:blipFill>
        <p:spPr>
          <a:xfrm>
            <a:off x="1007604" y="1196752"/>
            <a:ext cx="5364596" cy="35643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bwMode="auto">
          <a:xfrm>
            <a:off x="1885950" y="85725"/>
            <a:ext cx="5372100" cy="714375"/>
          </a:xfrm>
          <a:prstGeom prst="rect">
            <a:avLst/>
          </a:prstGeom>
          <a:noFill/>
          <a:ln w="9525">
            <a:noFill/>
            <a:miter lim="800000"/>
            <a:headEnd/>
            <a:tailEnd/>
          </a:ln>
        </p:spPr>
        <p:txBody>
          <a:bodyPr anchor="ctr">
            <a:normAutofit fontScale="97500" lnSpcReduction="10000"/>
          </a:bodyPr>
          <a:lstStyle/>
          <a:p>
            <a:pPr algn="ctr">
              <a:defRPr/>
            </a:pPr>
            <a:r>
              <a:rPr lang="sk-SK" sz="4400" b="1" dirty="0">
                <a:solidFill>
                  <a:srgbClr val="003399"/>
                </a:solidFill>
                <a:latin typeface="+mj-lt"/>
                <a:ea typeface="+mj-ea"/>
                <a:cs typeface="+mj-cs"/>
              </a:rPr>
              <a:t>Štítky </a:t>
            </a:r>
            <a:r>
              <a:rPr lang="sk-SK" sz="4400" b="1" kern="0" dirty="0">
                <a:solidFill>
                  <a:srgbClr val="003399"/>
                </a:solidFill>
                <a:latin typeface="Calibri" pitchFamily="34" charset="0"/>
              </a:rPr>
              <a:t>(Pracovný mód)</a:t>
            </a:r>
            <a:endParaRPr lang="en-US" sz="4400" b="1" kern="0" dirty="0">
              <a:solidFill>
                <a:srgbClr val="003399"/>
              </a:solidFill>
              <a:latin typeface="Calibri" pitchFamily="34" charset="0"/>
            </a:endParaRPr>
          </a:p>
        </p:txBody>
      </p:sp>
      <p:sp>
        <p:nvSpPr>
          <p:cNvPr id="2" name="Obdĺžnik 1"/>
          <p:cNvSpPr/>
          <p:nvPr/>
        </p:nvSpPr>
        <p:spPr>
          <a:xfrm>
            <a:off x="359532" y="944724"/>
            <a:ext cx="4572000" cy="1200329"/>
          </a:xfrm>
          <a:prstGeom prst="rect">
            <a:avLst/>
          </a:prstGeom>
        </p:spPr>
        <p:txBody>
          <a:bodyPr>
            <a:spAutoFit/>
          </a:bodyPr>
          <a:lstStyle/>
          <a:p>
            <a:r>
              <a:rPr lang="sk-SK" dirty="0"/>
              <a:t>S módom sa pracuje na kuchynských, barových alebo výdajových monitoroch. Slúži ako náhrada za papierové objednávkové </a:t>
            </a:r>
            <a:r>
              <a:rPr lang="sk-SK" dirty="0" smtClean="0"/>
              <a:t>štítky.</a:t>
            </a:r>
            <a:endParaRPr lang="sk-SK" dirty="0"/>
          </a:p>
        </p:txBody>
      </p:sp>
      <p:pic>
        <p:nvPicPr>
          <p:cNvPr id="4" name="Obrázok 3"/>
          <p:cNvPicPr>
            <a:picLocks noChangeAspect="1"/>
          </p:cNvPicPr>
          <p:nvPr/>
        </p:nvPicPr>
        <p:blipFill>
          <a:blip r:embed="rId2"/>
          <a:stretch>
            <a:fillRect/>
          </a:stretch>
        </p:blipFill>
        <p:spPr>
          <a:xfrm>
            <a:off x="5580112" y="958428"/>
            <a:ext cx="2532500" cy="551723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lokTextu 19"/>
          <p:cNvSpPr txBox="1"/>
          <p:nvPr/>
        </p:nvSpPr>
        <p:spPr>
          <a:xfrm>
            <a:off x="232340" y="0"/>
            <a:ext cx="8368736" cy="1415772"/>
          </a:xfrm>
          <a:prstGeom prst="rect">
            <a:avLst/>
          </a:prstGeom>
          <a:noFill/>
        </p:spPr>
        <p:txBody>
          <a:bodyPr wrap="square">
            <a:spAutoFit/>
          </a:bodyPr>
          <a:lstStyle/>
          <a:p>
            <a:pPr eaLnBrk="1" hangingPunct="1">
              <a:defRPr/>
            </a:pPr>
            <a:r>
              <a:rPr lang="sk-SK" sz="4300" b="1" dirty="0">
                <a:solidFill>
                  <a:srgbClr val="003399"/>
                </a:solidFill>
                <a:latin typeface="+mj-lt"/>
                <a:cs typeface="+mn-cs"/>
              </a:rPr>
              <a:t>Logistická pokladňa </a:t>
            </a:r>
            <a:r>
              <a:rPr lang="sk-SK" sz="4300" b="1" kern="0" dirty="0">
                <a:solidFill>
                  <a:srgbClr val="003399"/>
                </a:solidFill>
                <a:latin typeface="Calibri" pitchFamily="34" charset="0"/>
              </a:rPr>
              <a:t>(Pracovný mód)</a:t>
            </a:r>
            <a:endParaRPr lang="en-US" sz="4300" b="1" kern="0" dirty="0">
              <a:solidFill>
                <a:srgbClr val="003399"/>
              </a:solidFill>
              <a:latin typeface="Calibri" pitchFamily="34" charset="0"/>
            </a:endParaRPr>
          </a:p>
          <a:p>
            <a:pPr eaLnBrk="1" hangingPunct="1">
              <a:defRPr/>
            </a:pPr>
            <a:endParaRPr lang="sk-SK" sz="4300" b="1" dirty="0">
              <a:solidFill>
                <a:srgbClr val="003399"/>
              </a:solidFill>
              <a:latin typeface="+mj-lt"/>
              <a:cs typeface="+mn-cs"/>
            </a:endParaRPr>
          </a:p>
        </p:txBody>
      </p:sp>
      <p:sp>
        <p:nvSpPr>
          <p:cNvPr id="2" name="Obdĺžnik 1"/>
          <p:cNvSpPr/>
          <p:nvPr/>
        </p:nvSpPr>
        <p:spPr>
          <a:xfrm>
            <a:off x="232339" y="767199"/>
            <a:ext cx="4572000" cy="1477328"/>
          </a:xfrm>
          <a:prstGeom prst="rect">
            <a:avLst/>
          </a:prstGeom>
        </p:spPr>
        <p:txBody>
          <a:bodyPr>
            <a:spAutoFit/>
          </a:bodyPr>
          <a:lstStyle/>
          <a:p>
            <a:r>
              <a:rPr lang="sk-SK" dirty="0" smtClean="0"/>
              <a:t>Univerzálny </a:t>
            </a:r>
            <a:r>
              <a:rPr lang="sk-SK" dirty="0"/>
              <a:t>mód pre rýchlu prácu s účtami, ktorý obsahuje aj logistické prvky objednávok a ich položiek (stavy v akých sa nachádzajú, napríklad či sú vo výrobe, alebo už hotové). </a:t>
            </a:r>
          </a:p>
        </p:txBody>
      </p:sp>
      <p:pic>
        <p:nvPicPr>
          <p:cNvPr id="4" name="Obrázok 3"/>
          <p:cNvPicPr>
            <a:picLocks noChangeAspect="1"/>
          </p:cNvPicPr>
          <p:nvPr/>
        </p:nvPicPr>
        <p:blipFill>
          <a:blip r:embed="rId2"/>
          <a:stretch>
            <a:fillRect/>
          </a:stretch>
        </p:blipFill>
        <p:spPr>
          <a:xfrm>
            <a:off x="3455876" y="2060848"/>
            <a:ext cx="4642128" cy="454089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bwMode="auto">
          <a:xfrm>
            <a:off x="575556" y="0"/>
            <a:ext cx="8363054" cy="1340768"/>
          </a:xfrm>
          <a:prstGeom prst="rect">
            <a:avLst/>
          </a:prstGeom>
          <a:noFill/>
          <a:ln w="9525">
            <a:noFill/>
            <a:miter lim="800000"/>
            <a:headEnd/>
            <a:tailEnd/>
          </a:ln>
        </p:spPr>
        <p:txBody>
          <a:bodyPr anchor="ctr">
            <a:noAutofit/>
          </a:bodyPr>
          <a:lstStyle/>
          <a:p>
            <a:pPr eaLnBrk="1" fontAlgn="auto" hangingPunct="1">
              <a:spcAft>
                <a:spcPts val="0"/>
              </a:spcAft>
              <a:defRPr/>
            </a:pPr>
            <a:r>
              <a:rPr lang="sk-SK" sz="4000" b="1" dirty="0">
                <a:solidFill>
                  <a:srgbClr val="003399"/>
                </a:solidFill>
                <a:latin typeface="+mj-lt"/>
                <a:ea typeface="+mj-ea"/>
                <a:cs typeface="+mj-cs"/>
              </a:rPr>
              <a:t>Rýchla pokladňa </a:t>
            </a:r>
            <a:r>
              <a:rPr lang="sk-SK" sz="4000" b="1" kern="0" dirty="0">
                <a:solidFill>
                  <a:srgbClr val="003399"/>
                </a:solidFill>
                <a:latin typeface="Calibri" pitchFamily="34" charset="0"/>
              </a:rPr>
              <a:t>(Pracovný mód)</a:t>
            </a:r>
            <a:endParaRPr lang="en-US" sz="4000" b="1" kern="0" dirty="0">
              <a:solidFill>
                <a:srgbClr val="003399"/>
              </a:solidFill>
              <a:latin typeface="Calibri" pitchFamily="34" charset="0"/>
            </a:endParaRPr>
          </a:p>
          <a:p>
            <a:pPr eaLnBrk="1" fontAlgn="auto" hangingPunct="1">
              <a:spcAft>
                <a:spcPts val="0"/>
              </a:spcAft>
              <a:defRPr/>
            </a:pPr>
            <a:endParaRPr lang="sk-SK" sz="4000" b="1" dirty="0">
              <a:solidFill>
                <a:srgbClr val="003399"/>
              </a:solidFill>
              <a:latin typeface="+mj-lt"/>
              <a:ea typeface="+mj-ea"/>
              <a:cs typeface="+mj-cs"/>
            </a:endParaRPr>
          </a:p>
        </p:txBody>
      </p:sp>
      <p:sp>
        <p:nvSpPr>
          <p:cNvPr id="2" name="Obdĺžnik 1"/>
          <p:cNvSpPr/>
          <p:nvPr/>
        </p:nvSpPr>
        <p:spPr>
          <a:xfrm>
            <a:off x="205389" y="670384"/>
            <a:ext cx="8733221" cy="1477328"/>
          </a:xfrm>
          <a:prstGeom prst="rect">
            <a:avLst/>
          </a:prstGeom>
        </p:spPr>
        <p:txBody>
          <a:bodyPr wrap="square">
            <a:spAutoFit/>
          </a:bodyPr>
          <a:lstStyle/>
          <a:p>
            <a:r>
              <a:rPr lang="sk-SK" dirty="0"/>
              <a:t>Neobsahuje / nerieši logistické stavy položiek objednávok a slúži k rýchlemu vytvoreniu účtu napríklad pri </a:t>
            </a:r>
            <a:r>
              <a:rPr lang="sk-SK" dirty="0" smtClean="0"/>
              <a:t>pultovom </a:t>
            </a:r>
            <a:r>
              <a:rPr lang="sk-SK" dirty="0"/>
              <a:t>predaji, kde sa nevyžaduje koordinácia a práca v tíme s ostatnými zariadeniami. V tomto móde je možné prepínať klávesnicový vstup podľa potreby z plného textového vyhľadávania na kategórie alebo numerickú klávesnicu:</a:t>
            </a:r>
          </a:p>
        </p:txBody>
      </p:sp>
      <p:pic>
        <p:nvPicPr>
          <p:cNvPr id="3" name="Obrázok 2"/>
          <p:cNvPicPr>
            <a:picLocks noChangeAspect="1"/>
          </p:cNvPicPr>
          <p:nvPr/>
        </p:nvPicPr>
        <p:blipFill>
          <a:blip r:embed="rId2"/>
          <a:stretch>
            <a:fillRect/>
          </a:stretch>
        </p:blipFill>
        <p:spPr>
          <a:xfrm>
            <a:off x="2807804" y="2132856"/>
            <a:ext cx="2003590" cy="4320053"/>
          </a:xfrm>
          <a:prstGeom prst="rect">
            <a:avLst/>
          </a:prstGeom>
        </p:spPr>
      </p:pic>
      <p:pic>
        <p:nvPicPr>
          <p:cNvPr id="4" name="Obrázok 3"/>
          <p:cNvPicPr>
            <a:picLocks noChangeAspect="1"/>
          </p:cNvPicPr>
          <p:nvPr/>
        </p:nvPicPr>
        <p:blipFill>
          <a:blip r:embed="rId3"/>
          <a:stretch>
            <a:fillRect/>
          </a:stretch>
        </p:blipFill>
        <p:spPr>
          <a:xfrm>
            <a:off x="4819939" y="2132856"/>
            <a:ext cx="1980219" cy="4334748"/>
          </a:xfrm>
          <a:prstGeom prst="rect">
            <a:avLst/>
          </a:prstGeom>
        </p:spPr>
      </p:pic>
      <p:pic>
        <p:nvPicPr>
          <p:cNvPr id="7" name="Obrázok 6"/>
          <p:cNvPicPr>
            <a:picLocks noChangeAspect="1"/>
          </p:cNvPicPr>
          <p:nvPr/>
        </p:nvPicPr>
        <p:blipFill>
          <a:blip r:embed="rId4"/>
          <a:stretch>
            <a:fillRect/>
          </a:stretch>
        </p:blipFill>
        <p:spPr>
          <a:xfrm>
            <a:off x="6813229" y="2139488"/>
            <a:ext cx="2011587" cy="440110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051720" y="0"/>
            <a:ext cx="5105859" cy="714375"/>
          </a:xfrm>
          <a:prstGeom prst="rect">
            <a:avLst/>
          </a:prstGeom>
          <a:noFill/>
          <a:ln w="9525">
            <a:noFill/>
            <a:miter lim="800000"/>
            <a:headEnd/>
            <a:tailEnd/>
          </a:ln>
        </p:spPr>
        <p:txBody>
          <a:bodyPr anchor="ctr"/>
          <a:lstStyle/>
          <a:p>
            <a:pPr algn="ctr">
              <a:defRPr/>
            </a:pPr>
            <a:r>
              <a:rPr lang="sk-SK" sz="4300" b="1" dirty="0" smtClean="0">
                <a:solidFill>
                  <a:srgbClr val="003399"/>
                </a:solidFill>
                <a:latin typeface="Calibri" pitchFamily="34" charset="0"/>
                <a:ea typeface="+mj-ea"/>
                <a:cs typeface="+mj-cs"/>
              </a:rPr>
              <a:t>Šofér </a:t>
            </a:r>
            <a:r>
              <a:rPr lang="sk-SK" sz="4300" b="1" kern="0" dirty="0">
                <a:solidFill>
                  <a:srgbClr val="003399"/>
                </a:solidFill>
                <a:latin typeface="Calibri" pitchFamily="34" charset="0"/>
              </a:rPr>
              <a:t>(Pracovný mód)</a:t>
            </a:r>
            <a:endParaRPr lang="en-US" sz="4300" b="1" kern="0" dirty="0">
              <a:solidFill>
                <a:srgbClr val="003399"/>
              </a:solidFill>
              <a:latin typeface="Calibri" pitchFamily="34" charset="0"/>
            </a:endParaRPr>
          </a:p>
        </p:txBody>
      </p:sp>
      <p:sp>
        <p:nvSpPr>
          <p:cNvPr id="2" name="Obdĺžnik 1"/>
          <p:cNvSpPr/>
          <p:nvPr/>
        </p:nvSpPr>
        <p:spPr>
          <a:xfrm>
            <a:off x="431540" y="714375"/>
            <a:ext cx="4626260" cy="1477328"/>
          </a:xfrm>
          <a:prstGeom prst="rect">
            <a:avLst/>
          </a:prstGeom>
        </p:spPr>
        <p:txBody>
          <a:bodyPr wrap="square">
            <a:spAutoFit/>
          </a:bodyPr>
          <a:lstStyle/>
          <a:p>
            <a:r>
              <a:rPr lang="sk-SK" dirty="0">
                <a:solidFill>
                  <a:srgbClr val="000000"/>
                </a:solidFill>
                <a:latin typeface="helvetica" panose="020B0604020202020204" pitchFamily="34" charset="0"/>
              </a:rPr>
              <a:t>V zozname objednávok je viditeľné číslo na zákazníka a je možné rýchlo vyvolať hovor. V </a:t>
            </a:r>
            <a:r>
              <a:rPr lang="sk-SK" dirty="0" smtClean="0">
                <a:solidFill>
                  <a:srgbClr val="000000"/>
                </a:solidFill>
                <a:latin typeface="helvetica" panose="020B0604020202020204" pitchFamily="34" charset="0"/>
              </a:rPr>
              <a:t>detaile </a:t>
            </a:r>
            <a:r>
              <a:rPr lang="sk-SK" dirty="0">
                <a:solidFill>
                  <a:srgbClr val="000000"/>
                </a:solidFill>
                <a:latin typeface="helvetica" panose="020B0604020202020204" pitchFamily="34" charset="0"/>
              </a:rPr>
              <a:t>objednávky je preddefinované tlačidlo pre označovanie </a:t>
            </a:r>
            <a:r>
              <a:rPr lang="sk-SK" dirty="0" smtClean="0">
                <a:solidFill>
                  <a:srgbClr val="000000"/>
                </a:solidFill>
                <a:latin typeface="helvetica" panose="020B0604020202020204" pitchFamily="34" charset="0"/>
              </a:rPr>
              <a:t>doručených </a:t>
            </a:r>
            <a:r>
              <a:rPr lang="sk-SK" dirty="0">
                <a:solidFill>
                  <a:srgbClr val="000000"/>
                </a:solidFill>
                <a:latin typeface="helvetica" panose="020B0604020202020204" pitchFamily="34" charset="0"/>
              </a:rPr>
              <a:t>položiek.</a:t>
            </a:r>
            <a:endParaRPr lang="sk-SK" dirty="0"/>
          </a:p>
        </p:txBody>
      </p:sp>
      <p:pic>
        <p:nvPicPr>
          <p:cNvPr id="3" name="Obrázok 2"/>
          <p:cNvPicPr>
            <a:picLocks noChangeAspect="1"/>
          </p:cNvPicPr>
          <p:nvPr/>
        </p:nvPicPr>
        <p:blipFill>
          <a:blip r:embed="rId2"/>
          <a:stretch>
            <a:fillRect/>
          </a:stretch>
        </p:blipFill>
        <p:spPr>
          <a:xfrm>
            <a:off x="5616116" y="836712"/>
            <a:ext cx="2560798" cy="547218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1403648" y="0"/>
            <a:ext cx="6624736" cy="714375"/>
          </a:xfrm>
          <a:prstGeom prst="rect">
            <a:avLst/>
          </a:prstGeom>
          <a:noFill/>
          <a:ln w="9525">
            <a:noFill/>
            <a:miter lim="800000"/>
            <a:headEnd/>
            <a:tailEnd/>
          </a:ln>
        </p:spPr>
        <p:txBody>
          <a:bodyPr anchor="ctr"/>
          <a:lstStyle/>
          <a:p>
            <a:pPr eaLnBrk="1" fontAlgn="auto" hangingPunct="1">
              <a:spcAft>
                <a:spcPts val="0"/>
              </a:spcAft>
              <a:defRPr/>
            </a:pPr>
            <a:r>
              <a:rPr lang="sk-SK" sz="4300" b="1" dirty="0">
                <a:solidFill>
                  <a:srgbClr val="003399"/>
                </a:solidFill>
                <a:latin typeface="Calibri" pitchFamily="34" charset="0"/>
                <a:ea typeface="+mj-ea"/>
                <a:cs typeface="+mj-cs"/>
              </a:rPr>
              <a:t>Pripojenie </a:t>
            </a:r>
            <a:r>
              <a:rPr lang="sk-SK" sz="4300" b="1" dirty="0" err="1" smtClean="0">
                <a:solidFill>
                  <a:srgbClr val="003399"/>
                </a:solidFill>
                <a:latin typeface="Calibri" pitchFamily="34" charset="0"/>
                <a:ea typeface="+mj-ea"/>
                <a:cs typeface="+mj-cs"/>
              </a:rPr>
              <a:t>eKasa</a:t>
            </a:r>
            <a:r>
              <a:rPr lang="sk-SK" sz="4300" b="1" dirty="0" smtClean="0">
                <a:solidFill>
                  <a:srgbClr val="003399"/>
                </a:solidFill>
                <a:latin typeface="Calibri" pitchFamily="34" charset="0"/>
                <a:ea typeface="+mj-ea"/>
                <a:cs typeface="+mj-cs"/>
              </a:rPr>
              <a:t> </a:t>
            </a:r>
            <a:r>
              <a:rPr lang="sk-SK" sz="4300" b="1" dirty="0">
                <a:solidFill>
                  <a:srgbClr val="003399"/>
                </a:solidFill>
                <a:latin typeface="Calibri" pitchFamily="34" charset="0"/>
                <a:ea typeface="+mj-ea"/>
                <a:cs typeface="+mj-cs"/>
              </a:rPr>
              <a:t>pokladne</a:t>
            </a:r>
          </a:p>
        </p:txBody>
      </p:sp>
      <p:sp>
        <p:nvSpPr>
          <p:cNvPr id="3" name="Obdĺžnik 2"/>
          <p:cNvSpPr/>
          <p:nvPr/>
        </p:nvSpPr>
        <p:spPr>
          <a:xfrm>
            <a:off x="287524" y="725239"/>
            <a:ext cx="8424936" cy="646331"/>
          </a:xfrm>
          <a:prstGeom prst="rect">
            <a:avLst/>
          </a:prstGeom>
        </p:spPr>
        <p:txBody>
          <a:bodyPr wrap="square">
            <a:spAutoFit/>
          </a:bodyPr>
          <a:lstStyle/>
          <a:p>
            <a:r>
              <a:rPr lang="sk-SK" dirty="0">
                <a:solidFill>
                  <a:srgbClr val="000000"/>
                </a:solidFill>
                <a:latin typeface="helvetica" panose="020B0604020202020204" pitchFamily="34" charset="0"/>
              </a:rPr>
              <a:t>Podľa vybraného typu zariadenia pridajte záznam o pokladni, ktorú má aplikácia používať.</a:t>
            </a:r>
            <a:endParaRPr lang="sk-SK" dirty="0"/>
          </a:p>
        </p:txBody>
      </p:sp>
      <p:sp>
        <p:nvSpPr>
          <p:cNvPr id="6" name="Obdĺžnik 5"/>
          <p:cNvSpPr/>
          <p:nvPr/>
        </p:nvSpPr>
        <p:spPr>
          <a:xfrm>
            <a:off x="272120" y="1520788"/>
            <a:ext cx="3916457" cy="369332"/>
          </a:xfrm>
          <a:prstGeom prst="rect">
            <a:avLst/>
          </a:prstGeom>
        </p:spPr>
        <p:txBody>
          <a:bodyPr wrap="none">
            <a:spAutoFit/>
          </a:bodyPr>
          <a:lstStyle/>
          <a:p>
            <a:r>
              <a:rPr lang="sk-SK" dirty="0">
                <a:solidFill>
                  <a:srgbClr val="000000"/>
                </a:solidFill>
                <a:latin typeface="helvetica" panose="020B0604020202020204" pitchFamily="34" charset="0"/>
              </a:rPr>
              <a:t>V menu zvoľte "Pokladne, tlačiarne":</a:t>
            </a:r>
            <a:endParaRPr lang="sk-SK" dirty="0"/>
          </a:p>
        </p:txBody>
      </p:sp>
      <p:pic>
        <p:nvPicPr>
          <p:cNvPr id="7" name="Obrázok 6"/>
          <p:cNvPicPr>
            <a:picLocks noChangeAspect="1"/>
          </p:cNvPicPr>
          <p:nvPr/>
        </p:nvPicPr>
        <p:blipFill>
          <a:blip r:embed="rId2"/>
          <a:stretch>
            <a:fillRect/>
          </a:stretch>
        </p:blipFill>
        <p:spPr>
          <a:xfrm>
            <a:off x="1007604" y="1890120"/>
            <a:ext cx="1845157" cy="3989529"/>
          </a:xfrm>
          <a:prstGeom prst="rect">
            <a:avLst/>
          </a:prstGeom>
        </p:spPr>
      </p:pic>
      <p:sp>
        <p:nvSpPr>
          <p:cNvPr id="8" name="Obdĺžnik 7"/>
          <p:cNvSpPr/>
          <p:nvPr/>
        </p:nvSpPr>
        <p:spPr>
          <a:xfrm>
            <a:off x="4503985" y="1530631"/>
            <a:ext cx="1556836" cy="369332"/>
          </a:xfrm>
          <a:prstGeom prst="rect">
            <a:avLst/>
          </a:prstGeom>
        </p:spPr>
        <p:txBody>
          <a:bodyPr wrap="none">
            <a:spAutoFit/>
          </a:bodyPr>
          <a:lstStyle/>
          <a:p>
            <a:r>
              <a:rPr lang="sk-SK" dirty="0">
                <a:solidFill>
                  <a:srgbClr val="000000"/>
                </a:solidFill>
                <a:latin typeface="helvetica" panose="020B0604020202020204" pitchFamily="34" charset="0"/>
              </a:rPr>
              <a:t>Zvoľte </a:t>
            </a:r>
            <a:r>
              <a:rPr lang="sk-SK" dirty="0" smtClean="0">
                <a:solidFill>
                  <a:srgbClr val="000000"/>
                </a:solidFill>
                <a:latin typeface="helvetica" panose="020B0604020202020204" pitchFamily="34" charset="0"/>
              </a:rPr>
              <a:t>pridať.</a:t>
            </a:r>
            <a:endParaRPr lang="sk-SK" dirty="0"/>
          </a:p>
        </p:txBody>
      </p:sp>
      <p:pic>
        <p:nvPicPr>
          <p:cNvPr id="9" name="Obrázok 8"/>
          <p:cNvPicPr>
            <a:picLocks noChangeAspect="1"/>
          </p:cNvPicPr>
          <p:nvPr/>
        </p:nvPicPr>
        <p:blipFill>
          <a:blip r:embed="rId3"/>
          <a:stretch>
            <a:fillRect/>
          </a:stretch>
        </p:blipFill>
        <p:spPr>
          <a:xfrm>
            <a:off x="5851882" y="1899963"/>
            <a:ext cx="1860163" cy="4029415"/>
          </a:xfrm>
          <a:prstGeom prst="rect">
            <a:avLst/>
          </a:prstGeom>
        </p:spPr>
      </p:pic>
    </p:spTree>
    <p:extLst>
      <p:ext uri="{BB962C8B-B14F-4D97-AF65-F5344CB8AC3E}">
        <p14:creationId xmlns:p14="http://schemas.microsoft.com/office/powerpoint/2010/main" val="4078738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1403648" y="0"/>
            <a:ext cx="6624736" cy="714375"/>
          </a:xfrm>
          <a:prstGeom prst="rect">
            <a:avLst/>
          </a:prstGeom>
          <a:noFill/>
          <a:ln w="9525">
            <a:noFill/>
            <a:miter lim="800000"/>
            <a:headEnd/>
            <a:tailEnd/>
          </a:ln>
        </p:spPr>
        <p:txBody>
          <a:bodyPr anchor="ctr"/>
          <a:lstStyle/>
          <a:p>
            <a:pPr eaLnBrk="1" fontAlgn="auto" hangingPunct="1">
              <a:spcAft>
                <a:spcPts val="0"/>
              </a:spcAft>
              <a:defRPr/>
            </a:pPr>
            <a:r>
              <a:rPr lang="sk-SK" sz="4300" b="1" dirty="0">
                <a:solidFill>
                  <a:srgbClr val="003399"/>
                </a:solidFill>
                <a:latin typeface="Calibri" pitchFamily="34" charset="0"/>
                <a:ea typeface="+mj-ea"/>
                <a:cs typeface="+mj-cs"/>
              </a:rPr>
              <a:t>Pripojenie </a:t>
            </a:r>
            <a:r>
              <a:rPr lang="sk-SK" sz="4300" b="1" dirty="0" err="1">
                <a:solidFill>
                  <a:srgbClr val="003399"/>
                </a:solidFill>
                <a:latin typeface="Calibri" pitchFamily="34" charset="0"/>
                <a:ea typeface="+mj-ea"/>
                <a:cs typeface="+mj-cs"/>
              </a:rPr>
              <a:t>eKasa</a:t>
            </a:r>
            <a:r>
              <a:rPr lang="sk-SK" sz="4300" b="1" dirty="0">
                <a:solidFill>
                  <a:srgbClr val="003399"/>
                </a:solidFill>
                <a:latin typeface="Calibri" pitchFamily="34" charset="0"/>
                <a:ea typeface="+mj-ea"/>
                <a:cs typeface="+mj-cs"/>
              </a:rPr>
              <a:t>, pokladne</a:t>
            </a:r>
          </a:p>
        </p:txBody>
      </p:sp>
      <p:sp>
        <p:nvSpPr>
          <p:cNvPr id="3" name="Obdĺžnik 2"/>
          <p:cNvSpPr/>
          <p:nvPr/>
        </p:nvSpPr>
        <p:spPr>
          <a:xfrm>
            <a:off x="287524" y="725239"/>
            <a:ext cx="8424936" cy="646331"/>
          </a:xfrm>
          <a:prstGeom prst="rect">
            <a:avLst/>
          </a:prstGeom>
        </p:spPr>
        <p:txBody>
          <a:bodyPr wrap="square">
            <a:spAutoFit/>
          </a:bodyPr>
          <a:lstStyle/>
          <a:p>
            <a:r>
              <a:rPr lang="sk-SK" dirty="0"/>
              <a:t>Zobrazí sa vám formulár, pomocou ktorého zadefinujete o akú pokladňu </a:t>
            </a:r>
            <a:r>
              <a:rPr lang="sk-SK" dirty="0" err="1"/>
              <a:t>eKasa</a:t>
            </a:r>
            <a:r>
              <a:rPr lang="sk-SK" dirty="0"/>
              <a:t> sa jedná, vyberiete certifikáty a pripojíte aplikáciu </a:t>
            </a:r>
            <a:r>
              <a:rPr lang="sk-SK" dirty="0" err="1"/>
              <a:t>Resinos</a:t>
            </a:r>
            <a:r>
              <a:rPr lang="sk-SK" dirty="0"/>
              <a:t> POS k tlačiarni.</a:t>
            </a:r>
          </a:p>
        </p:txBody>
      </p:sp>
      <p:sp>
        <p:nvSpPr>
          <p:cNvPr id="2" name="Obdĺžnik 1"/>
          <p:cNvSpPr/>
          <p:nvPr/>
        </p:nvSpPr>
        <p:spPr>
          <a:xfrm>
            <a:off x="289260" y="1484784"/>
            <a:ext cx="4030712" cy="923330"/>
          </a:xfrm>
          <a:prstGeom prst="rect">
            <a:avLst/>
          </a:prstGeom>
        </p:spPr>
        <p:txBody>
          <a:bodyPr wrap="square">
            <a:spAutoFit/>
          </a:bodyPr>
          <a:lstStyle/>
          <a:p>
            <a:r>
              <a:rPr lang="sk-SK" dirty="0">
                <a:solidFill>
                  <a:srgbClr val="000000"/>
                </a:solidFill>
                <a:latin typeface="helvetica" panose="020B0604020202020204" pitchFamily="34" charset="0"/>
              </a:rPr>
              <a:t>1. Ako názov zvoľte čo najpresnejší názov zariadenia, napríklad : Značka - umiestnenie - sériové číslo</a:t>
            </a:r>
            <a:endParaRPr lang="sk-SK" dirty="0"/>
          </a:p>
        </p:txBody>
      </p:sp>
      <p:sp>
        <p:nvSpPr>
          <p:cNvPr id="5" name="Obdĺžnik 4"/>
          <p:cNvSpPr/>
          <p:nvPr/>
        </p:nvSpPr>
        <p:spPr>
          <a:xfrm>
            <a:off x="287524" y="2636912"/>
            <a:ext cx="4572000" cy="1754326"/>
          </a:xfrm>
          <a:prstGeom prst="rect">
            <a:avLst/>
          </a:prstGeom>
        </p:spPr>
        <p:txBody>
          <a:bodyPr>
            <a:spAutoFit/>
          </a:bodyPr>
          <a:lstStyle/>
          <a:p>
            <a:r>
              <a:rPr lang="sk-SK" dirty="0">
                <a:solidFill>
                  <a:srgbClr val="000000"/>
                </a:solidFill>
                <a:latin typeface="helvetica" panose="020B0604020202020204" pitchFamily="34" charset="0"/>
              </a:rPr>
              <a:t>2. Zo zoznamu "Typ zariadenia:" zvoľte vaše zariadenie. Následne sa aplikácia bude pokúšať vytvoriť spojenie s daným zariadením a ponúkne vám možnosti pripojenia a používania, ktoré poskytuje dané </a:t>
            </a:r>
            <a:r>
              <a:rPr lang="sk-SK" dirty="0" smtClean="0">
                <a:solidFill>
                  <a:srgbClr val="000000"/>
                </a:solidFill>
                <a:latin typeface="helvetica" panose="020B0604020202020204" pitchFamily="34" charset="0"/>
              </a:rPr>
              <a:t>zariadenie.</a:t>
            </a:r>
            <a:endParaRPr lang="sk-SK" dirty="0"/>
          </a:p>
        </p:txBody>
      </p:sp>
      <p:pic>
        <p:nvPicPr>
          <p:cNvPr id="10" name="Obrázok 9"/>
          <p:cNvPicPr>
            <a:picLocks noChangeAspect="1"/>
          </p:cNvPicPr>
          <p:nvPr/>
        </p:nvPicPr>
        <p:blipFill>
          <a:blip r:embed="rId2"/>
          <a:stretch>
            <a:fillRect/>
          </a:stretch>
        </p:blipFill>
        <p:spPr>
          <a:xfrm>
            <a:off x="5616116" y="1484784"/>
            <a:ext cx="2287729" cy="4977172"/>
          </a:xfrm>
          <a:prstGeom prst="rect">
            <a:avLst/>
          </a:prstGeom>
        </p:spPr>
      </p:pic>
    </p:spTree>
    <p:extLst>
      <p:ext uri="{BB962C8B-B14F-4D97-AF65-F5344CB8AC3E}">
        <p14:creationId xmlns:p14="http://schemas.microsoft.com/office/powerpoint/2010/main" val="2709141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1403648" y="0"/>
            <a:ext cx="6624736" cy="714375"/>
          </a:xfrm>
          <a:prstGeom prst="rect">
            <a:avLst/>
          </a:prstGeom>
          <a:noFill/>
          <a:ln w="9525">
            <a:noFill/>
            <a:miter lim="800000"/>
            <a:headEnd/>
            <a:tailEnd/>
          </a:ln>
        </p:spPr>
        <p:txBody>
          <a:bodyPr anchor="ctr"/>
          <a:lstStyle/>
          <a:p>
            <a:pPr eaLnBrk="1" fontAlgn="auto" hangingPunct="1">
              <a:spcAft>
                <a:spcPts val="0"/>
              </a:spcAft>
              <a:defRPr/>
            </a:pPr>
            <a:r>
              <a:rPr lang="sk-SK" sz="4300" b="1" dirty="0">
                <a:solidFill>
                  <a:srgbClr val="003399"/>
                </a:solidFill>
                <a:latin typeface="Calibri" pitchFamily="34" charset="0"/>
                <a:ea typeface="+mj-ea"/>
                <a:cs typeface="+mj-cs"/>
              </a:rPr>
              <a:t>Pripojenie </a:t>
            </a:r>
            <a:r>
              <a:rPr lang="sk-SK" sz="4300" b="1" dirty="0" err="1">
                <a:solidFill>
                  <a:srgbClr val="003399"/>
                </a:solidFill>
                <a:latin typeface="Calibri" pitchFamily="34" charset="0"/>
                <a:ea typeface="+mj-ea"/>
                <a:cs typeface="+mj-cs"/>
              </a:rPr>
              <a:t>eKasa</a:t>
            </a:r>
            <a:r>
              <a:rPr lang="sk-SK" sz="4300" b="1" dirty="0">
                <a:solidFill>
                  <a:srgbClr val="003399"/>
                </a:solidFill>
                <a:latin typeface="Calibri" pitchFamily="34" charset="0"/>
                <a:ea typeface="+mj-ea"/>
                <a:cs typeface="+mj-cs"/>
              </a:rPr>
              <a:t>, pokladne</a:t>
            </a:r>
          </a:p>
        </p:txBody>
      </p:sp>
      <p:sp>
        <p:nvSpPr>
          <p:cNvPr id="6" name="Obdĺžnik 5"/>
          <p:cNvSpPr/>
          <p:nvPr/>
        </p:nvSpPr>
        <p:spPr>
          <a:xfrm>
            <a:off x="365329" y="726355"/>
            <a:ext cx="4361130" cy="369332"/>
          </a:xfrm>
          <a:prstGeom prst="rect">
            <a:avLst/>
          </a:prstGeom>
        </p:spPr>
        <p:txBody>
          <a:bodyPr wrap="none">
            <a:spAutoFit/>
          </a:bodyPr>
          <a:lstStyle/>
          <a:p>
            <a:r>
              <a:rPr lang="sk-SK" dirty="0">
                <a:solidFill>
                  <a:srgbClr val="000000"/>
                </a:solidFill>
                <a:latin typeface="helvetica" panose="020B0604020202020204" pitchFamily="34" charset="0"/>
              </a:rPr>
              <a:t>3. Tlačový modul nechajte </a:t>
            </a:r>
            <a:r>
              <a:rPr lang="sk-SK" dirty="0" err="1" smtClean="0">
                <a:solidFill>
                  <a:srgbClr val="000000"/>
                </a:solidFill>
                <a:latin typeface="helvetica" panose="020B0604020202020204" pitchFamily="34" charset="0"/>
              </a:rPr>
              <a:t>predvyplnený</a:t>
            </a:r>
            <a:r>
              <a:rPr lang="sk-SK" dirty="0" smtClean="0">
                <a:solidFill>
                  <a:srgbClr val="000000"/>
                </a:solidFill>
                <a:latin typeface="helvetica" panose="020B0604020202020204" pitchFamily="34" charset="0"/>
              </a:rPr>
              <a:t>.</a:t>
            </a:r>
            <a:endParaRPr lang="sk-SK" dirty="0"/>
          </a:p>
        </p:txBody>
      </p:sp>
      <p:sp>
        <p:nvSpPr>
          <p:cNvPr id="7" name="Obdĺžnik 6"/>
          <p:cNvSpPr/>
          <p:nvPr/>
        </p:nvSpPr>
        <p:spPr>
          <a:xfrm>
            <a:off x="365328" y="1107667"/>
            <a:ext cx="4998759" cy="646331"/>
          </a:xfrm>
          <a:prstGeom prst="rect">
            <a:avLst/>
          </a:prstGeom>
        </p:spPr>
        <p:txBody>
          <a:bodyPr wrap="square">
            <a:spAutoFit/>
          </a:bodyPr>
          <a:lstStyle/>
          <a:p>
            <a:r>
              <a:rPr lang="sk-SK" dirty="0"/>
              <a:t>4. Z disku vyberte </a:t>
            </a:r>
            <a:r>
              <a:rPr lang="sk-SK" dirty="0" err="1"/>
              <a:t>eKasa</a:t>
            </a:r>
            <a:r>
              <a:rPr lang="sk-SK" dirty="0"/>
              <a:t> certifikáty a napíšte heslo k nim.</a:t>
            </a:r>
          </a:p>
        </p:txBody>
      </p:sp>
      <p:sp>
        <p:nvSpPr>
          <p:cNvPr id="8" name="Obdĺžnik 7"/>
          <p:cNvSpPr/>
          <p:nvPr/>
        </p:nvSpPr>
        <p:spPr>
          <a:xfrm>
            <a:off x="365329" y="1769984"/>
            <a:ext cx="4572000" cy="923330"/>
          </a:xfrm>
          <a:prstGeom prst="rect">
            <a:avLst/>
          </a:prstGeom>
        </p:spPr>
        <p:txBody>
          <a:bodyPr>
            <a:spAutoFit/>
          </a:bodyPr>
          <a:lstStyle/>
          <a:p>
            <a:r>
              <a:rPr lang="sk-SK" dirty="0">
                <a:solidFill>
                  <a:srgbClr val="000000"/>
                </a:solidFill>
                <a:latin typeface="helvetica" panose="020B0604020202020204" pitchFamily="34" charset="0"/>
              </a:rPr>
              <a:t>5. Kliknite "Pripojiť". V tomto momente aplikácia aktivuje tlačiareň, CHDU a vytvorí pripojenie na používanie.</a:t>
            </a:r>
            <a:endParaRPr lang="sk-SK" dirty="0"/>
          </a:p>
        </p:txBody>
      </p:sp>
      <p:sp>
        <p:nvSpPr>
          <p:cNvPr id="9" name="Obdĺžnik 8"/>
          <p:cNvSpPr/>
          <p:nvPr/>
        </p:nvSpPr>
        <p:spPr>
          <a:xfrm>
            <a:off x="382506" y="2693314"/>
            <a:ext cx="4693550" cy="646331"/>
          </a:xfrm>
          <a:prstGeom prst="rect">
            <a:avLst/>
          </a:prstGeom>
        </p:spPr>
        <p:txBody>
          <a:bodyPr wrap="square">
            <a:spAutoFit/>
          </a:bodyPr>
          <a:lstStyle/>
          <a:p>
            <a:r>
              <a:rPr lang="sk-SK" dirty="0"/>
              <a:t>6. O priebehu a výsledku pripojenia vás informuje správou.</a:t>
            </a:r>
          </a:p>
        </p:txBody>
      </p:sp>
      <p:pic>
        <p:nvPicPr>
          <p:cNvPr id="11" name="Obrázok 10"/>
          <p:cNvPicPr>
            <a:picLocks noChangeAspect="1"/>
          </p:cNvPicPr>
          <p:nvPr/>
        </p:nvPicPr>
        <p:blipFill>
          <a:blip r:embed="rId2"/>
          <a:stretch>
            <a:fillRect/>
          </a:stretch>
        </p:blipFill>
        <p:spPr>
          <a:xfrm>
            <a:off x="5508104" y="822927"/>
            <a:ext cx="2520280" cy="5549171"/>
          </a:xfrm>
          <a:prstGeom prst="rect">
            <a:avLst/>
          </a:prstGeom>
        </p:spPr>
      </p:pic>
    </p:spTree>
    <p:extLst>
      <p:ext uri="{BB962C8B-B14F-4D97-AF65-F5344CB8AC3E}">
        <p14:creationId xmlns:p14="http://schemas.microsoft.com/office/powerpoint/2010/main" val="1572383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1403648" y="0"/>
            <a:ext cx="6624736" cy="714375"/>
          </a:xfrm>
          <a:prstGeom prst="rect">
            <a:avLst/>
          </a:prstGeom>
          <a:noFill/>
          <a:ln w="9525">
            <a:noFill/>
            <a:miter lim="800000"/>
            <a:headEnd/>
            <a:tailEnd/>
          </a:ln>
        </p:spPr>
        <p:txBody>
          <a:bodyPr anchor="ctr"/>
          <a:lstStyle/>
          <a:p>
            <a:pPr eaLnBrk="1" fontAlgn="auto" hangingPunct="1">
              <a:spcAft>
                <a:spcPts val="0"/>
              </a:spcAft>
              <a:defRPr/>
            </a:pPr>
            <a:r>
              <a:rPr lang="sk-SK" sz="4300" b="1" dirty="0">
                <a:solidFill>
                  <a:srgbClr val="003399"/>
                </a:solidFill>
                <a:latin typeface="Calibri" pitchFamily="34" charset="0"/>
                <a:ea typeface="+mj-ea"/>
                <a:cs typeface="+mj-cs"/>
              </a:rPr>
              <a:t>Pripojenie </a:t>
            </a:r>
            <a:r>
              <a:rPr lang="sk-SK" sz="4300" b="1" dirty="0" err="1">
                <a:solidFill>
                  <a:srgbClr val="003399"/>
                </a:solidFill>
                <a:latin typeface="Calibri" pitchFamily="34" charset="0"/>
                <a:ea typeface="+mj-ea"/>
                <a:cs typeface="+mj-cs"/>
              </a:rPr>
              <a:t>eKasa</a:t>
            </a:r>
            <a:r>
              <a:rPr lang="sk-SK" sz="4300" b="1" dirty="0">
                <a:solidFill>
                  <a:srgbClr val="003399"/>
                </a:solidFill>
                <a:latin typeface="Calibri" pitchFamily="34" charset="0"/>
                <a:ea typeface="+mj-ea"/>
                <a:cs typeface="+mj-cs"/>
              </a:rPr>
              <a:t>, pokladne</a:t>
            </a:r>
          </a:p>
        </p:txBody>
      </p:sp>
      <p:sp>
        <p:nvSpPr>
          <p:cNvPr id="2" name="Obdĺžnik 1"/>
          <p:cNvSpPr/>
          <p:nvPr/>
        </p:nvSpPr>
        <p:spPr>
          <a:xfrm>
            <a:off x="395536" y="836712"/>
            <a:ext cx="4572000" cy="1477328"/>
          </a:xfrm>
          <a:prstGeom prst="rect">
            <a:avLst/>
          </a:prstGeom>
        </p:spPr>
        <p:txBody>
          <a:bodyPr>
            <a:spAutoFit/>
          </a:bodyPr>
          <a:lstStyle/>
          <a:p>
            <a:r>
              <a:rPr lang="sk-SK" dirty="0"/>
              <a:t>7. Po úspešnom pripojení je potrebné zaškrtnúť políčko "Použiť ako fiškálne zariadenie" a "Uložiť". V danom momente začne používať aplikácia dané zariadenie ako pokladňu </a:t>
            </a:r>
            <a:r>
              <a:rPr lang="sk-SK" dirty="0" err="1"/>
              <a:t>eKasa</a:t>
            </a:r>
            <a:r>
              <a:rPr lang="sk-SK" dirty="0"/>
              <a:t>.</a:t>
            </a:r>
          </a:p>
        </p:txBody>
      </p:sp>
      <p:pic>
        <p:nvPicPr>
          <p:cNvPr id="3" name="Obrázok 2"/>
          <p:cNvPicPr>
            <a:picLocks noChangeAspect="1"/>
          </p:cNvPicPr>
          <p:nvPr/>
        </p:nvPicPr>
        <p:blipFill>
          <a:blip r:embed="rId2"/>
          <a:stretch>
            <a:fillRect/>
          </a:stretch>
        </p:blipFill>
        <p:spPr>
          <a:xfrm>
            <a:off x="5616116" y="944724"/>
            <a:ext cx="2614768" cy="5625244"/>
          </a:xfrm>
          <a:prstGeom prst="rect">
            <a:avLst/>
          </a:prstGeom>
        </p:spPr>
      </p:pic>
    </p:spTree>
    <p:extLst>
      <p:ext uri="{BB962C8B-B14F-4D97-AF65-F5344CB8AC3E}">
        <p14:creationId xmlns:p14="http://schemas.microsoft.com/office/powerpoint/2010/main" val="2168601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1511660" y="0"/>
            <a:ext cx="6120680" cy="714375"/>
          </a:xfrm>
          <a:prstGeom prst="rect">
            <a:avLst/>
          </a:prstGeom>
          <a:noFill/>
          <a:ln w="9525">
            <a:noFill/>
            <a:miter lim="800000"/>
            <a:headEnd/>
            <a:tailEnd/>
          </a:ln>
        </p:spPr>
        <p:txBody>
          <a:bodyPr anchor="ctr">
            <a:normAutofit fontScale="75000" lnSpcReduction="20000"/>
          </a:bodyPr>
          <a:lstStyle/>
          <a:p>
            <a:pPr algn="ctr" eaLnBrk="1" fontAlgn="auto" hangingPunct="1">
              <a:spcAft>
                <a:spcPts val="0"/>
              </a:spcAft>
              <a:defRPr/>
            </a:pPr>
            <a:r>
              <a:rPr lang="sk-SK" sz="4400" b="1" dirty="0">
                <a:solidFill>
                  <a:srgbClr val="003399"/>
                </a:solidFill>
                <a:latin typeface="+mj-lt"/>
                <a:ea typeface="+mj-ea"/>
                <a:cs typeface="+mj-cs"/>
              </a:rPr>
              <a:t>Pripojenie platobného terminálu</a:t>
            </a:r>
            <a:endParaRPr lang="sk-SK" sz="4400" b="1" dirty="0" smtClean="0">
              <a:solidFill>
                <a:srgbClr val="003399"/>
              </a:solidFill>
              <a:latin typeface="+mj-lt"/>
              <a:ea typeface="+mj-ea"/>
              <a:cs typeface="+mj-cs"/>
            </a:endParaRPr>
          </a:p>
        </p:txBody>
      </p:sp>
      <p:sp>
        <p:nvSpPr>
          <p:cNvPr id="3" name="Obdĺžnik 2"/>
          <p:cNvSpPr/>
          <p:nvPr/>
        </p:nvSpPr>
        <p:spPr>
          <a:xfrm>
            <a:off x="395536" y="718381"/>
            <a:ext cx="8460940" cy="646331"/>
          </a:xfrm>
          <a:prstGeom prst="rect">
            <a:avLst/>
          </a:prstGeom>
        </p:spPr>
        <p:txBody>
          <a:bodyPr wrap="square">
            <a:spAutoFit/>
          </a:bodyPr>
          <a:lstStyle/>
          <a:p>
            <a:r>
              <a:rPr lang="sk-SK" dirty="0">
                <a:solidFill>
                  <a:srgbClr val="000000"/>
                </a:solidFill>
                <a:latin typeface="helvetica" panose="020B0604020202020204" pitchFamily="34" charset="0"/>
              </a:rPr>
              <a:t>Vytvorte v aplikácii záznam, pomocou ktorého bude vedieť aký terminál má pri platbe kartou použiť.</a:t>
            </a:r>
            <a:endParaRPr lang="sk-SK" dirty="0"/>
          </a:p>
        </p:txBody>
      </p:sp>
      <p:sp>
        <p:nvSpPr>
          <p:cNvPr id="5" name="Obdĺžnik 4"/>
          <p:cNvSpPr/>
          <p:nvPr/>
        </p:nvSpPr>
        <p:spPr>
          <a:xfrm>
            <a:off x="251520" y="1520788"/>
            <a:ext cx="3911648" cy="369332"/>
          </a:xfrm>
          <a:prstGeom prst="rect">
            <a:avLst/>
          </a:prstGeom>
        </p:spPr>
        <p:txBody>
          <a:bodyPr wrap="none">
            <a:spAutoFit/>
          </a:bodyPr>
          <a:lstStyle/>
          <a:p>
            <a:r>
              <a:rPr lang="sk-SK" dirty="0">
                <a:solidFill>
                  <a:srgbClr val="000000"/>
                </a:solidFill>
                <a:latin typeface="helvetica" panose="020B0604020202020204" pitchFamily="34" charset="0"/>
              </a:rPr>
              <a:t>Z menu zvoľte "Platobné </a:t>
            </a:r>
            <a:r>
              <a:rPr lang="sk-SK" dirty="0" smtClean="0">
                <a:solidFill>
                  <a:srgbClr val="000000"/>
                </a:solidFill>
                <a:latin typeface="helvetica" panose="020B0604020202020204" pitchFamily="34" charset="0"/>
              </a:rPr>
              <a:t>terminály“ .</a:t>
            </a:r>
            <a:endParaRPr lang="sk-SK" dirty="0"/>
          </a:p>
        </p:txBody>
      </p:sp>
      <p:pic>
        <p:nvPicPr>
          <p:cNvPr id="6" name="Obrázok 5"/>
          <p:cNvPicPr>
            <a:picLocks noChangeAspect="1"/>
          </p:cNvPicPr>
          <p:nvPr/>
        </p:nvPicPr>
        <p:blipFill>
          <a:blip r:embed="rId2"/>
          <a:stretch>
            <a:fillRect/>
          </a:stretch>
        </p:blipFill>
        <p:spPr>
          <a:xfrm>
            <a:off x="2675790" y="1890120"/>
            <a:ext cx="1954817" cy="4176464"/>
          </a:xfrm>
          <a:prstGeom prst="rect">
            <a:avLst/>
          </a:prstGeom>
        </p:spPr>
      </p:pic>
      <p:sp>
        <p:nvSpPr>
          <p:cNvPr id="7" name="Obdĺžnik 6"/>
          <p:cNvSpPr/>
          <p:nvPr/>
        </p:nvSpPr>
        <p:spPr>
          <a:xfrm>
            <a:off x="5112060" y="1520788"/>
            <a:ext cx="3102131" cy="369332"/>
          </a:xfrm>
          <a:prstGeom prst="rect">
            <a:avLst/>
          </a:prstGeom>
        </p:spPr>
        <p:txBody>
          <a:bodyPr wrap="none">
            <a:spAutoFit/>
          </a:bodyPr>
          <a:lstStyle/>
          <a:p>
            <a:r>
              <a:rPr lang="sk-SK" dirty="0">
                <a:solidFill>
                  <a:srgbClr val="000000"/>
                </a:solidFill>
                <a:latin typeface="helvetica" panose="020B0604020202020204" pitchFamily="34" charset="0"/>
              </a:rPr>
              <a:t>Kliknite na "Pridať záznam" </a:t>
            </a:r>
            <a:r>
              <a:rPr lang="sk-SK" dirty="0" smtClean="0">
                <a:solidFill>
                  <a:srgbClr val="000000"/>
                </a:solidFill>
                <a:latin typeface="helvetica" panose="020B0604020202020204" pitchFamily="34" charset="0"/>
              </a:rPr>
              <a:t>.</a:t>
            </a:r>
            <a:endParaRPr lang="sk-SK" dirty="0"/>
          </a:p>
        </p:txBody>
      </p:sp>
      <p:pic>
        <p:nvPicPr>
          <p:cNvPr id="8" name="Obrázok 7"/>
          <p:cNvPicPr>
            <a:picLocks noChangeAspect="1"/>
          </p:cNvPicPr>
          <p:nvPr/>
        </p:nvPicPr>
        <p:blipFill>
          <a:blip r:embed="rId3"/>
          <a:stretch>
            <a:fillRect/>
          </a:stretch>
        </p:blipFill>
        <p:spPr>
          <a:xfrm>
            <a:off x="6745702" y="1903812"/>
            <a:ext cx="1980220" cy="422330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1511660" y="0"/>
            <a:ext cx="6120680" cy="714375"/>
          </a:xfrm>
          <a:prstGeom prst="rect">
            <a:avLst/>
          </a:prstGeom>
          <a:noFill/>
          <a:ln w="9525">
            <a:noFill/>
            <a:miter lim="800000"/>
            <a:headEnd/>
            <a:tailEnd/>
          </a:ln>
        </p:spPr>
        <p:txBody>
          <a:bodyPr anchor="ctr">
            <a:normAutofit fontScale="75000" lnSpcReduction="20000"/>
          </a:bodyPr>
          <a:lstStyle/>
          <a:p>
            <a:pPr algn="ctr" eaLnBrk="1" fontAlgn="auto" hangingPunct="1">
              <a:spcAft>
                <a:spcPts val="0"/>
              </a:spcAft>
              <a:defRPr/>
            </a:pPr>
            <a:r>
              <a:rPr lang="sk-SK" sz="4400" b="1" dirty="0">
                <a:solidFill>
                  <a:srgbClr val="003399"/>
                </a:solidFill>
                <a:latin typeface="+mj-lt"/>
                <a:ea typeface="+mj-ea"/>
                <a:cs typeface="+mj-cs"/>
              </a:rPr>
              <a:t>Pripojenie platobného terminálu</a:t>
            </a:r>
            <a:endParaRPr lang="sk-SK" sz="4400" b="1" dirty="0" smtClean="0">
              <a:solidFill>
                <a:srgbClr val="003399"/>
              </a:solidFill>
              <a:latin typeface="+mj-lt"/>
              <a:ea typeface="+mj-ea"/>
              <a:cs typeface="+mj-cs"/>
            </a:endParaRPr>
          </a:p>
        </p:txBody>
      </p:sp>
      <p:sp>
        <p:nvSpPr>
          <p:cNvPr id="2" name="Obdĺžnik 1"/>
          <p:cNvSpPr/>
          <p:nvPr/>
        </p:nvSpPr>
        <p:spPr>
          <a:xfrm>
            <a:off x="359532" y="714375"/>
            <a:ext cx="4572000" cy="646331"/>
          </a:xfrm>
          <a:prstGeom prst="rect">
            <a:avLst/>
          </a:prstGeom>
        </p:spPr>
        <p:txBody>
          <a:bodyPr>
            <a:spAutoFit/>
          </a:bodyPr>
          <a:lstStyle/>
          <a:p>
            <a:r>
              <a:rPr lang="sk-SK" dirty="0">
                <a:solidFill>
                  <a:srgbClr val="000000"/>
                </a:solidFill>
                <a:latin typeface="helvetica" panose="020B0604020202020204" pitchFamily="34" charset="0"/>
              </a:rPr>
              <a:t>1. Ako názov zadajte čo najpresnejšie údaje: Značka - umiestnenie - sériové číslo</a:t>
            </a:r>
            <a:endParaRPr lang="sk-SK" dirty="0"/>
          </a:p>
        </p:txBody>
      </p:sp>
      <p:sp>
        <p:nvSpPr>
          <p:cNvPr id="9" name="Obdĺžnik 8"/>
          <p:cNvSpPr/>
          <p:nvPr/>
        </p:nvSpPr>
        <p:spPr>
          <a:xfrm>
            <a:off x="359532" y="1446473"/>
            <a:ext cx="4572000" cy="923330"/>
          </a:xfrm>
          <a:prstGeom prst="rect">
            <a:avLst/>
          </a:prstGeom>
        </p:spPr>
        <p:txBody>
          <a:bodyPr>
            <a:spAutoFit/>
          </a:bodyPr>
          <a:lstStyle/>
          <a:p>
            <a:r>
              <a:rPr lang="sk-SK" dirty="0">
                <a:solidFill>
                  <a:srgbClr val="000000"/>
                </a:solidFill>
                <a:latin typeface="helvetica" panose="020B0604020202020204" pitchFamily="34" charset="0"/>
              </a:rPr>
              <a:t>2. "Typ zariadenia" - zo </a:t>
            </a:r>
            <a:r>
              <a:rPr lang="sk-SK" dirty="0" smtClean="0">
                <a:solidFill>
                  <a:srgbClr val="000000"/>
                </a:solidFill>
                <a:latin typeface="helvetica" panose="020B0604020202020204" pitchFamily="34" charset="0"/>
              </a:rPr>
              <a:t>zoznamu </a:t>
            </a:r>
            <a:r>
              <a:rPr lang="sk-SK" dirty="0">
                <a:solidFill>
                  <a:srgbClr val="000000"/>
                </a:solidFill>
                <a:latin typeface="helvetica" panose="020B0604020202020204" pitchFamily="34" charset="0"/>
              </a:rPr>
              <a:t>vyberte typ vášho platobného terminálu alebo vašej platobnej služby.</a:t>
            </a:r>
            <a:endParaRPr lang="sk-SK" dirty="0"/>
          </a:p>
        </p:txBody>
      </p:sp>
      <p:sp>
        <p:nvSpPr>
          <p:cNvPr id="10" name="Obdĺžnik 9"/>
          <p:cNvSpPr/>
          <p:nvPr/>
        </p:nvSpPr>
        <p:spPr>
          <a:xfrm>
            <a:off x="359532" y="2369803"/>
            <a:ext cx="4572000" cy="923330"/>
          </a:xfrm>
          <a:prstGeom prst="rect">
            <a:avLst/>
          </a:prstGeom>
        </p:spPr>
        <p:txBody>
          <a:bodyPr>
            <a:spAutoFit/>
          </a:bodyPr>
          <a:lstStyle/>
          <a:p>
            <a:r>
              <a:rPr lang="sk-SK" dirty="0">
                <a:solidFill>
                  <a:srgbClr val="000000"/>
                </a:solidFill>
                <a:latin typeface="helvetica" panose="020B0604020202020204" pitchFamily="34" charset="0"/>
              </a:rPr>
              <a:t>3. Ak sa pripájate na externé zariadenie, zadajte IP adresu terminálu. Ak nie, údaje nechajte </a:t>
            </a:r>
            <a:r>
              <a:rPr lang="sk-SK" dirty="0" err="1" smtClean="0">
                <a:solidFill>
                  <a:srgbClr val="000000"/>
                </a:solidFill>
                <a:latin typeface="helvetica" panose="020B0604020202020204" pitchFamily="34" charset="0"/>
              </a:rPr>
              <a:t>predvyplnené</a:t>
            </a:r>
            <a:r>
              <a:rPr lang="sk-SK" dirty="0">
                <a:solidFill>
                  <a:srgbClr val="000000"/>
                </a:solidFill>
                <a:latin typeface="helvetica" panose="020B0604020202020204" pitchFamily="34" charset="0"/>
              </a:rPr>
              <a:t>.</a:t>
            </a:r>
            <a:endParaRPr lang="sk-SK" dirty="0"/>
          </a:p>
        </p:txBody>
      </p:sp>
      <p:sp>
        <p:nvSpPr>
          <p:cNvPr id="11" name="Obdĺžnik 10"/>
          <p:cNvSpPr/>
          <p:nvPr/>
        </p:nvSpPr>
        <p:spPr>
          <a:xfrm>
            <a:off x="363563" y="3361177"/>
            <a:ext cx="4572000" cy="923330"/>
          </a:xfrm>
          <a:prstGeom prst="rect">
            <a:avLst/>
          </a:prstGeom>
        </p:spPr>
        <p:txBody>
          <a:bodyPr>
            <a:spAutoFit/>
          </a:bodyPr>
          <a:lstStyle/>
          <a:p>
            <a:r>
              <a:rPr lang="sk-SK" dirty="0">
                <a:solidFill>
                  <a:srgbClr val="000000"/>
                </a:solidFill>
                <a:latin typeface="helvetica" panose="020B0604020202020204" pitchFamily="34" charset="0"/>
              </a:rPr>
              <a:t>4. Kliknite na "Pripojiť". Týmto si aplikácia vytvorí spojenie a o priebehu vás informuje </a:t>
            </a:r>
            <a:r>
              <a:rPr lang="sk-SK" dirty="0" smtClean="0">
                <a:solidFill>
                  <a:srgbClr val="000000"/>
                </a:solidFill>
                <a:latin typeface="helvetica" panose="020B0604020202020204" pitchFamily="34" charset="0"/>
              </a:rPr>
              <a:t>správou.</a:t>
            </a:r>
            <a:endParaRPr lang="sk-SK" dirty="0"/>
          </a:p>
        </p:txBody>
      </p:sp>
      <p:sp>
        <p:nvSpPr>
          <p:cNvPr id="12" name="Obdĺžnik 11"/>
          <p:cNvSpPr/>
          <p:nvPr/>
        </p:nvSpPr>
        <p:spPr>
          <a:xfrm>
            <a:off x="359532" y="4284728"/>
            <a:ext cx="4572000" cy="646331"/>
          </a:xfrm>
          <a:prstGeom prst="rect">
            <a:avLst/>
          </a:prstGeom>
        </p:spPr>
        <p:txBody>
          <a:bodyPr>
            <a:spAutoFit/>
          </a:bodyPr>
          <a:lstStyle/>
          <a:p>
            <a:r>
              <a:rPr lang="sk-SK" dirty="0">
                <a:solidFill>
                  <a:srgbClr val="000000"/>
                </a:solidFill>
                <a:latin typeface="helvetica" panose="020B0604020202020204" pitchFamily="34" charset="0"/>
              </a:rPr>
              <a:t>5. Po úspešnom pripojení sa "Stav pripojenia" zmení na "Pripojené".</a:t>
            </a:r>
            <a:endParaRPr lang="sk-SK" dirty="0"/>
          </a:p>
        </p:txBody>
      </p:sp>
      <p:pic>
        <p:nvPicPr>
          <p:cNvPr id="13" name="Obrázok 12"/>
          <p:cNvPicPr>
            <a:picLocks noChangeAspect="1"/>
          </p:cNvPicPr>
          <p:nvPr/>
        </p:nvPicPr>
        <p:blipFill>
          <a:blip r:embed="rId2"/>
          <a:stretch>
            <a:fillRect/>
          </a:stretch>
        </p:blipFill>
        <p:spPr>
          <a:xfrm>
            <a:off x="5508104" y="728675"/>
            <a:ext cx="2608690" cy="5661248"/>
          </a:xfrm>
          <a:prstGeom prst="rect">
            <a:avLst/>
          </a:prstGeom>
        </p:spPr>
      </p:pic>
    </p:spTree>
    <p:extLst>
      <p:ext uri="{BB962C8B-B14F-4D97-AF65-F5344CB8AC3E}">
        <p14:creationId xmlns:p14="http://schemas.microsoft.com/office/powerpoint/2010/main" val="280936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079610" y="485776"/>
            <a:ext cx="6707077" cy="1143024"/>
          </a:xfrm>
          <a:prstGeom prst="rect">
            <a:avLst/>
          </a:prstGeom>
          <a:noFill/>
          <a:ln w="9525">
            <a:noFill/>
            <a:miter lim="800000"/>
            <a:headEnd/>
            <a:tailEnd/>
          </a:ln>
        </p:spPr>
        <p:txBody>
          <a:bodyPr anchor="ctr"/>
          <a:lstStyle/>
          <a:p>
            <a:pPr eaLnBrk="1" fontAlgn="auto" hangingPunct="1">
              <a:spcAft>
                <a:spcPts val="0"/>
              </a:spcAft>
              <a:defRPr/>
            </a:pPr>
            <a:r>
              <a:rPr lang="sk-SK" sz="4300" b="1" dirty="0" smtClean="0">
                <a:solidFill>
                  <a:srgbClr val="003399"/>
                </a:solidFill>
                <a:latin typeface="Calibri" pitchFamily="34" charset="0"/>
                <a:ea typeface="+mj-ea"/>
                <a:cs typeface="+mj-cs"/>
              </a:rPr>
              <a:t>Možnosti použitia zariadení</a:t>
            </a:r>
            <a:endParaRPr lang="sk-SK" sz="4300" b="1" dirty="0">
              <a:solidFill>
                <a:srgbClr val="003399"/>
              </a:solidFill>
              <a:latin typeface="Calibri" pitchFamily="34" charset="0"/>
              <a:ea typeface="+mj-ea"/>
              <a:cs typeface="+mj-cs"/>
            </a:endParaRPr>
          </a:p>
          <a:p>
            <a:pPr eaLnBrk="1" fontAlgn="auto" hangingPunct="1">
              <a:spcAft>
                <a:spcPts val="0"/>
              </a:spcAft>
              <a:defRPr/>
            </a:pPr>
            <a:r>
              <a:rPr lang="sk-SK" sz="4300" b="1" dirty="0">
                <a:solidFill>
                  <a:srgbClr val="003399"/>
                </a:solidFill>
                <a:latin typeface="Calibri" pitchFamily="34" charset="0"/>
                <a:ea typeface="+mj-ea"/>
                <a:cs typeface="+mj-cs"/>
              </a:rPr>
              <a:t> </a:t>
            </a:r>
          </a:p>
        </p:txBody>
      </p:sp>
      <p:pic>
        <p:nvPicPr>
          <p:cNvPr id="2" name="Obrázok 1"/>
          <p:cNvPicPr>
            <a:picLocks noChangeAspect="1"/>
          </p:cNvPicPr>
          <p:nvPr/>
        </p:nvPicPr>
        <p:blipFill>
          <a:blip r:embed="rId2"/>
          <a:stretch>
            <a:fillRect/>
          </a:stretch>
        </p:blipFill>
        <p:spPr>
          <a:xfrm>
            <a:off x="1151619" y="2060848"/>
            <a:ext cx="6552727" cy="3851605"/>
          </a:xfrm>
          <a:prstGeom prst="rect">
            <a:avLst/>
          </a:prstGeom>
        </p:spPr>
      </p:pic>
      <p:sp>
        <p:nvSpPr>
          <p:cNvPr id="3" name="BlokTextu 2"/>
          <p:cNvSpPr txBox="1"/>
          <p:nvPr/>
        </p:nvSpPr>
        <p:spPr>
          <a:xfrm>
            <a:off x="1259632" y="1444134"/>
            <a:ext cx="6696744" cy="369332"/>
          </a:xfrm>
          <a:prstGeom prst="rect">
            <a:avLst/>
          </a:prstGeom>
          <a:noFill/>
        </p:spPr>
        <p:txBody>
          <a:bodyPr wrap="square" rtlCol="0">
            <a:spAutoFit/>
          </a:bodyPr>
          <a:lstStyle/>
          <a:p>
            <a:r>
              <a:rPr lang="sk-SK" b="1" dirty="0" smtClean="0">
                <a:solidFill>
                  <a:schemeClr val="tx1">
                    <a:lumMod val="65000"/>
                    <a:lumOff val="35000"/>
                  </a:schemeClr>
                </a:solidFill>
              </a:rPr>
              <a:t>Môžeme si vybrať kombináciu zariadení podľa potreby:</a:t>
            </a:r>
            <a:endParaRPr lang="sk-SK"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1511660" y="0"/>
            <a:ext cx="6120680" cy="714375"/>
          </a:xfrm>
          <a:prstGeom prst="rect">
            <a:avLst/>
          </a:prstGeom>
          <a:noFill/>
          <a:ln w="9525">
            <a:noFill/>
            <a:miter lim="800000"/>
            <a:headEnd/>
            <a:tailEnd/>
          </a:ln>
        </p:spPr>
        <p:txBody>
          <a:bodyPr anchor="ctr">
            <a:normAutofit fontScale="75000" lnSpcReduction="20000"/>
          </a:bodyPr>
          <a:lstStyle/>
          <a:p>
            <a:pPr algn="ctr" eaLnBrk="1" fontAlgn="auto" hangingPunct="1">
              <a:spcAft>
                <a:spcPts val="0"/>
              </a:spcAft>
              <a:defRPr/>
            </a:pPr>
            <a:r>
              <a:rPr lang="sk-SK" sz="4400" b="1" dirty="0">
                <a:solidFill>
                  <a:srgbClr val="003399"/>
                </a:solidFill>
                <a:latin typeface="+mj-lt"/>
                <a:ea typeface="+mj-ea"/>
                <a:cs typeface="+mj-cs"/>
              </a:rPr>
              <a:t>Pripojenie platobného terminálu</a:t>
            </a:r>
            <a:endParaRPr lang="sk-SK" sz="4400" b="1" dirty="0" smtClean="0">
              <a:solidFill>
                <a:srgbClr val="003399"/>
              </a:solidFill>
              <a:latin typeface="+mj-lt"/>
              <a:ea typeface="+mj-ea"/>
              <a:cs typeface="+mj-cs"/>
            </a:endParaRPr>
          </a:p>
        </p:txBody>
      </p:sp>
      <p:sp>
        <p:nvSpPr>
          <p:cNvPr id="3" name="Obdĺžnik 2"/>
          <p:cNvSpPr/>
          <p:nvPr/>
        </p:nvSpPr>
        <p:spPr>
          <a:xfrm>
            <a:off x="431540" y="714375"/>
            <a:ext cx="4572000" cy="923330"/>
          </a:xfrm>
          <a:prstGeom prst="rect">
            <a:avLst/>
          </a:prstGeom>
        </p:spPr>
        <p:txBody>
          <a:bodyPr>
            <a:spAutoFit/>
          </a:bodyPr>
          <a:lstStyle/>
          <a:p>
            <a:r>
              <a:rPr lang="sk-SK" dirty="0"/>
              <a:t>6. Po úspešnom pripojení zaškrtnite políčko "Použiť ako platobný terminál" a kliknite "Uložiť".</a:t>
            </a:r>
          </a:p>
        </p:txBody>
      </p:sp>
      <p:pic>
        <p:nvPicPr>
          <p:cNvPr id="5" name="Obrázok 4"/>
          <p:cNvPicPr>
            <a:picLocks noChangeAspect="1"/>
          </p:cNvPicPr>
          <p:nvPr/>
        </p:nvPicPr>
        <p:blipFill>
          <a:blip r:embed="rId2"/>
          <a:stretch>
            <a:fillRect/>
          </a:stretch>
        </p:blipFill>
        <p:spPr>
          <a:xfrm>
            <a:off x="5364088" y="584684"/>
            <a:ext cx="2660221" cy="5841268"/>
          </a:xfrm>
          <a:prstGeom prst="rect">
            <a:avLst/>
          </a:prstGeom>
        </p:spPr>
      </p:pic>
    </p:spTree>
    <p:extLst>
      <p:ext uri="{BB962C8B-B14F-4D97-AF65-F5344CB8AC3E}">
        <p14:creationId xmlns:p14="http://schemas.microsoft.com/office/powerpoint/2010/main" val="2398952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647564" y="0"/>
            <a:ext cx="8045586" cy="714375"/>
          </a:xfrm>
          <a:prstGeom prst="rect">
            <a:avLst/>
          </a:prstGeom>
          <a:noFill/>
          <a:ln w="9525">
            <a:noFill/>
            <a:miter lim="800000"/>
            <a:headEnd/>
            <a:tailEnd/>
          </a:ln>
        </p:spPr>
        <p:txBody>
          <a:bodyPr anchor="ctr">
            <a:normAutofit fontScale="90000"/>
          </a:bodyPr>
          <a:lstStyle/>
          <a:p>
            <a:pPr algn="ctr" eaLnBrk="1" fontAlgn="auto" hangingPunct="1">
              <a:spcAft>
                <a:spcPts val="0"/>
              </a:spcAft>
              <a:defRPr/>
            </a:pPr>
            <a:r>
              <a:rPr lang="sk-SK" sz="4400" b="1" dirty="0">
                <a:solidFill>
                  <a:srgbClr val="003399"/>
                </a:solidFill>
                <a:latin typeface="+mj-lt"/>
                <a:ea typeface="+mj-ea"/>
                <a:cs typeface="+mj-cs"/>
              </a:rPr>
              <a:t>Pripojenie objednávkovej tlačiarne</a:t>
            </a:r>
            <a:endParaRPr lang="sk-SK" sz="4400" b="1" dirty="0" smtClean="0">
              <a:solidFill>
                <a:srgbClr val="003399"/>
              </a:solidFill>
              <a:latin typeface="+mj-lt"/>
              <a:ea typeface="+mj-ea"/>
              <a:cs typeface="+mj-cs"/>
            </a:endParaRPr>
          </a:p>
        </p:txBody>
      </p:sp>
      <p:sp>
        <p:nvSpPr>
          <p:cNvPr id="2" name="Obdĺžnik 1"/>
          <p:cNvSpPr/>
          <p:nvPr/>
        </p:nvSpPr>
        <p:spPr>
          <a:xfrm>
            <a:off x="143508" y="872716"/>
            <a:ext cx="8856984" cy="923330"/>
          </a:xfrm>
          <a:prstGeom prst="rect">
            <a:avLst/>
          </a:prstGeom>
        </p:spPr>
        <p:txBody>
          <a:bodyPr wrap="square">
            <a:spAutoFit/>
          </a:bodyPr>
          <a:lstStyle/>
          <a:p>
            <a:r>
              <a:rPr lang="sk-SK" dirty="0"/>
              <a:t>Vytvorte v aplikácii záznam o tlačiarni (jednej alebo viac) a priraďte ju k jednotlivým položkám pokladne. Následne po akcii "Objednať" aplikácie odošle na danú tlačiareň potrebné údaje.</a:t>
            </a:r>
          </a:p>
        </p:txBody>
      </p:sp>
      <p:sp>
        <p:nvSpPr>
          <p:cNvPr id="3" name="Obdĺžnik 2"/>
          <p:cNvSpPr/>
          <p:nvPr/>
        </p:nvSpPr>
        <p:spPr>
          <a:xfrm>
            <a:off x="143508" y="1812045"/>
            <a:ext cx="3980577" cy="369332"/>
          </a:xfrm>
          <a:prstGeom prst="rect">
            <a:avLst/>
          </a:prstGeom>
        </p:spPr>
        <p:txBody>
          <a:bodyPr wrap="none">
            <a:spAutoFit/>
          </a:bodyPr>
          <a:lstStyle/>
          <a:p>
            <a:r>
              <a:rPr lang="sk-SK" dirty="0"/>
              <a:t>V menu zvoľte "Pokladne, </a:t>
            </a:r>
            <a:r>
              <a:rPr lang="sk-SK" dirty="0" smtClean="0"/>
              <a:t>tlačiarne“ .</a:t>
            </a:r>
            <a:endParaRPr lang="sk-SK" dirty="0"/>
          </a:p>
        </p:txBody>
      </p:sp>
      <p:pic>
        <p:nvPicPr>
          <p:cNvPr id="5" name="Obrázok 4"/>
          <p:cNvPicPr>
            <a:picLocks noChangeAspect="1"/>
          </p:cNvPicPr>
          <p:nvPr/>
        </p:nvPicPr>
        <p:blipFill>
          <a:blip r:embed="rId2"/>
          <a:stretch>
            <a:fillRect/>
          </a:stretch>
        </p:blipFill>
        <p:spPr>
          <a:xfrm>
            <a:off x="3124963" y="2384884"/>
            <a:ext cx="1870004" cy="4032020"/>
          </a:xfrm>
          <a:prstGeom prst="rect">
            <a:avLst/>
          </a:prstGeom>
        </p:spPr>
      </p:pic>
      <p:sp>
        <p:nvSpPr>
          <p:cNvPr id="6" name="Obdĺžnik 5"/>
          <p:cNvSpPr/>
          <p:nvPr/>
        </p:nvSpPr>
        <p:spPr>
          <a:xfrm>
            <a:off x="5256076" y="1817762"/>
            <a:ext cx="3097323" cy="369332"/>
          </a:xfrm>
          <a:prstGeom prst="rect">
            <a:avLst/>
          </a:prstGeom>
        </p:spPr>
        <p:txBody>
          <a:bodyPr wrap="none">
            <a:spAutoFit/>
          </a:bodyPr>
          <a:lstStyle/>
          <a:p>
            <a:r>
              <a:rPr lang="sk-SK" dirty="0">
                <a:solidFill>
                  <a:srgbClr val="000000"/>
                </a:solidFill>
                <a:latin typeface="helvetica" panose="020B0604020202020204" pitchFamily="34" charset="0"/>
              </a:rPr>
              <a:t>Kliknite na "Pridať </a:t>
            </a:r>
            <a:r>
              <a:rPr lang="sk-SK" dirty="0" smtClean="0">
                <a:solidFill>
                  <a:srgbClr val="000000"/>
                </a:solidFill>
                <a:latin typeface="helvetica" panose="020B0604020202020204" pitchFamily="34" charset="0"/>
              </a:rPr>
              <a:t>záznam“ .</a:t>
            </a:r>
            <a:endParaRPr lang="sk-SK" dirty="0"/>
          </a:p>
        </p:txBody>
      </p:sp>
      <p:pic>
        <p:nvPicPr>
          <p:cNvPr id="7" name="Obrázok 6"/>
          <p:cNvPicPr>
            <a:picLocks noChangeAspect="1"/>
          </p:cNvPicPr>
          <p:nvPr/>
        </p:nvPicPr>
        <p:blipFill>
          <a:blip r:embed="rId3"/>
          <a:stretch>
            <a:fillRect/>
          </a:stretch>
        </p:blipFill>
        <p:spPr>
          <a:xfrm>
            <a:off x="6696236" y="2384884"/>
            <a:ext cx="1867657" cy="4069228"/>
          </a:xfrm>
          <a:prstGeom prst="rect">
            <a:avLst/>
          </a:prstGeom>
        </p:spPr>
      </p:pic>
    </p:spTree>
    <p:extLst>
      <p:ext uri="{BB962C8B-B14F-4D97-AF65-F5344CB8AC3E}">
        <p14:creationId xmlns:p14="http://schemas.microsoft.com/office/powerpoint/2010/main" val="3326416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647564" y="0"/>
            <a:ext cx="8045586" cy="714375"/>
          </a:xfrm>
          <a:prstGeom prst="rect">
            <a:avLst/>
          </a:prstGeom>
          <a:noFill/>
          <a:ln w="9525">
            <a:noFill/>
            <a:miter lim="800000"/>
            <a:headEnd/>
            <a:tailEnd/>
          </a:ln>
        </p:spPr>
        <p:txBody>
          <a:bodyPr anchor="ctr">
            <a:normAutofit fontScale="90000"/>
          </a:bodyPr>
          <a:lstStyle/>
          <a:p>
            <a:pPr algn="ctr" eaLnBrk="1" fontAlgn="auto" hangingPunct="1">
              <a:spcAft>
                <a:spcPts val="0"/>
              </a:spcAft>
              <a:defRPr/>
            </a:pPr>
            <a:r>
              <a:rPr lang="sk-SK" sz="4400" b="1" dirty="0">
                <a:solidFill>
                  <a:srgbClr val="003399"/>
                </a:solidFill>
                <a:latin typeface="+mj-lt"/>
                <a:ea typeface="+mj-ea"/>
                <a:cs typeface="+mj-cs"/>
              </a:rPr>
              <a:t>Pripojenie objednávkovej tlačiarne</a:t>
            </a:r>
            <a:endParaRPr lang="sk-SK" sz="4400" b="1" dirty="0" smtClean="0">
              <a:solidFill>
                <a:srgbClr val="003399"/>
              </a:solidFill>
              <a:latin typeface="+mj-lt"/>
              <a:ea typeface="+mj-ea"/>
              <a:cs typeface="+mj-cs"/>
            </a:endParaRPr>
          </a:p>
        </p:txBody>
      </p:sp>
      <p:sp>
        <p:nvSpPr>
          <p:cNvPr id="8" name="Obdĺžnik 7"/>
          <p:cNvSpPr/>
          <p:nvPr/>
        </p:nvSpPr>
        <p:spPr>
          <a:xfrm>
            <a:off x="287524" y="716669"/>
            <a:ext cx="4572000" cy="1200329"/>
          </a:xfrm>
          <a:prstGeom prst="rect">
            <a:avLst/>
          </a:prstGeom>
        </p:spPr>
        <p:txBody>
          <a:bodyPr>
            <a:spAutoFit/>
          </a:bodyPr>
          <a:lstStyle/>
          <a:p>
            <a:r>
              <a:rPr lang="sk-SK" dirty="0">
                <a:solidFill>
                  <a:srgbClr val="000000"/>
                </a:solidFill>
                <a:latin typeface="helvetica" panose="020B0604020202020204" pitchFamily="34" charset="0"/>
              </a:rPr>
              <a:t>1. Ako názov zadajte čo najpresnejší údaj (zjednoduší to prácu pri prípadnom riešení problémov): Značka - umiestnenie - sériové číslo</a:t>
            </a:r>
            <a:endParaRPr lang="sk-SK" dirty="0"/>
          </a:p>
        </p:txBody>
      </p:sp>
      <p:sp>
        <p:nvSpPr>
          <p:cNvPr id="9" name="Obdĺžnik 8"/>
          <p:cNvSpPr/>
          <p:nvPr/>
        </p:nvSpPr>
        <p:spPr>
          <a:xfrm>
            <a:off x="301824" y="1916998"/>
            <a:ext cx="4572000" cy="646331"/>
          </a:xfrm>
          <a:prstGeom prst="rect">
            <a:avLst/>
          </a:prstGeom>
        </p:spPr>
        <p:txBody>
          <a:bodyPr>
            <a:spAutoFit/>
          </a:bodyPr>
          <a:lstStyle/>
          <a:p>
            <a:r>
              <a:rPr lang="sk-SK" dirty="0"/>
              <a:t>2. Zvoľte "Typ zariadenia" podľa </a:t>
            </a:r>
            <a:r>
              <a:rPr lang="sk-SK" dirty="0" smtClean="0"/>
              <a:t>vašej </a:t>
            </a:r>
            <a:r>
              <a:rPr lang="sk-SK" dirty="0"/>
              <a:t>tlačiarne.</a:t>
            </a:r>
          </a:p>
        </p:txBody>
      </p:sp>
      <p:sp>
        <p:nvSpPr>
          <p:cNvPr id="10" name="Obdĺžnik 9"/>
          <p:cNvSpPr/>
          <p:nvPr/>
        </p:nvSpPr>
        <p:spPr>
          <a:xfrm>
            <a:off x="324148" y="2566764"/>
            <a:ext cx="4572000" cy="923330"/>
          </a:xfrm>
          <a:prstGeom prst="rect">
            <a:avLst/>
          </a:prstGeom>
        </p:spPr>
        <p:txBody>
          <a:bodyPr>
            <a:spAutoFit/>
          </a:bodyPr>
          <a:lstStyle/>
          <a:p>
            <a:r>
              <a:rPr lang="sk-SK" dirty="0"/>
              <a:t>3. Zvoľte spôsob pripojenia tlačiarne. Najbežnejší je WIFI / </a:t>
            </a:r>
            <a:r>
              <a:rPr lang="sk-SK" dirty="0" err="1"/>
              <a:t>Ethernet</a:t>
            </a:r>
            <a:r>
              <a:rPr lang="sk-SK" dirty="0"/>
              <a:t> (komunikácia po sieti).</a:t>
            </a:r>
          </a:p>
        </p:txBody>
      </p:sp>
      <p:sp>
        <p:nvSpPr>
          <p:cNvPr id="11" name="Obdĺžnik 10"/>
          <p:cNvSpPr/>
          <p:nvPr/>
        </p:nvSpPr>
        <p:spPr>
          <a:xfrm>
            <a:off x="327583" y="3490094"/>
            <a:ext cx="3194144" cy="369332"/>
          </a:xfrm>
          <a:prstGeom prst="rect">
            <a:avLst/>
          </a:prstGeom>
        </p:spPr>
        <p:txBody>
          <a:bodyPr wrap="none">
            <a:spAutoFit/>
          </a:bodyPr>
          <a:lstStyle/>
          <a:p>
            <a:r>
              <a:rPr lang="pl-PL" dirty="0"/>
              <a:t>4. Zadajte IP adresu tlačiarne</a:t>
            </a:r>
            <a:endParaRPr lang="sk-SK" dirty="0"/>
          </a:p>
        </p:txBody>
      </p:sp>
      <p:sp>
        <p:nvSpPr>
          <p:cNvPr id="12" name="Obdĺžnik 11"/>
          <p:cNvSpPr/>
          <p:nvPr/>
        </p:nvSpPr>
        <p:spPr>
          <a:xfrm>
            <a:off x="324148" y="3859426"/>
            <a:ext cx="4572000" cy="646331"/>
          </a:xfrm>
          <a:prstGeom prst="rect">
            <a:avLst/>
          </a:prstGeom>
        </p:spPr>
        <p:txBody>
          <a:bodyPr>
            <a:spAutoFit/>
          </a:bodyPr>
          <a:lstStyle/>
          <a:p>
            <a:r>
              <a:rPr lang="sk-SK" dirty="0"/>
              <a:t>5. Kliknite na "Pripojiť". O priebehu vás bude informovať </a:t>
            </a:r>
            <a:r>
              <a:rPr lang="sk-SK" dirty="0" smtClean="0"/>
              <a:t>správa.</a:t>
            </a:r>
            <a:endParaRPr lang="sk-SK" dirty="0"/>
          </a:p>
        </p:txBody>
      </p:sp>
      <p:sp>
        <p:nvSpPr>
          <p:cNvPr id="13" name="Obdĺžnik 12"/>
          <p:cNvSpPr/>
          <p:nvPr/>
        </p:nvSpPr>
        <p:spPr>
          <a:xfrm>
            <a:off x="324148" y="4505757"/>
            <a:ext cx="4461478" cy="369332"/>
          </a:xfrm>
          <a:prstGeom prst="rect">
            <a:avLst/>
          </a:prstGeom>
        </p:spPr>
        <p:txBody>
          <a:bodyPr wrap="none">
            <a:spAutoFit/>
          </a:bodyPr>
          <a:lstStyle/>
          <a:p>
            <a:r>
              <a:rPr lang="sk-SK" dirty="0"/>
              <a:t>6. Po úspešnom pripojení kliknite "Uložiť".</a:t>
            </a:r>
          </a:p>
        </p:txBody>
      </p:sp>
      <p:pic>
        <p:nvPicPr>
          <p:cNvPr id="14" name="Obrázok 13"/>
          <p:cNvPicPr>
            <a:picLocks noChangeAspect="1"/>
          </p:cNvPicPr>
          <p:nvPr/>
        </p:nvPicPr>
        <p:blipFill>
          <a:blip r:embed="rId2"/>
          <a:stretch>
            <a:fillRect/>
          </a:stretch>
        </p:blipFill>
        <p:spPr>
          <a:xfrm>
            <a:off x="5940152" y="720675"/>
            <a:ext cx="2548939" cy="5589240"/>
          </a:xfrm>
          <a:prstGeom prst="rect">
            <a:avLst/>
          </a:prstGeom>
        </p:spPr>
      </p:pic>
    </p:spTree>
    <p:extLst>
      <p:ext uri="{BB962C8B-B14F-4D97-AF65-F5344CB8AC3E}">
        <p14:creationId xmlns:p14="http://schemas.microsoft.com/office/powerpoint/2010/main" val="3070452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647564" y="0"/>
            <a:ext cx="8045586" cy="714375"/>
          </a:xfrm>
          <a:prstGeom prst="rect">
            <a:avLst/>
          </a:prstGeom>
          <a:noFill/>
          <a:ln w="9525">
            <a:noFill/>
            <a:miter lim="800000"/>
            <a:headEnd/>
            <a:tailEnd/>
          </a:ln>
        </p:spPr>
        <p:txBody>
          <a:bodyPr anchor="ctr">
            <a:normAutofit fontScale="90000"/>
          </a:bodyPr>
          <a:lstStyle/>
          <a:p>
            <a:pPr algn="ctr" eaLnBrk="1" fontAlgn="auto" hangingPunct="1">
              <a:spcAft>
                <a:spcPts val="0"/>
              </a:spcAft>
              <a:defRPr/>
            </a:pPr>
            <a:r>
              <a:rPr lang="sk-SK" sz="4400" b="1" dirty="0">
                <a:solidFill>
                  <a:srgbClr val="003399"/>
                </a:solidFill>
                <a:latin typeface="+mj-lt"/>
                <a:ea typeface="+mj-ea"/>
                <a:cs typeface="+mj-cs"/>
              </a:rPr>
              <a:t>Pripojenie objednávkovej tlačiarne</a:t>
            </a:r>
            <a:endParaRPr lang="sk-SK" sz="4400" b="1" dirty="0" smtClean="0">
              <a:solidFill>
                <a:srgbClr val="003399"/>
              </a:solidFill>
              <a:latin typeface="+mj-lt"/>
              <a:ea typeface="+mj-ea"/>
              <a:cs typeface="+mj-cs"/>
            </a:endParaRPr>
          </a:p>
        </p:txBody>
      </p:sp>
      <p:sp>
        <p:nvSpPr>
          <p:cNvPr id="2" name="Obdĺžnik 1"/>
          <p:cNvSpPr/>
          <p:nvPr/>
        </p:nvSpPr>
        <p:spPr>
          <a:xfrm>
            <a:off x="395536" y="714375"/>
            <a:ext cx="4392488" cy="1200329"/>
          </a:xfrm>
          <a:prstGeom prst="rect">
            <a:avLst/>
          </a:prstGeom>
        </p:spPr>
        <p:txBody>
          <a:bodyPr wrap="square">
            <a:spAutoFit/>
          </a:bodyPr>
          <a:lstStyle/>
          <a:p>
            <a:r>
              <a:rPr lang="sk-SK" dirty="0"/>
              <a:t>Aby aplikácia vedela, na ktorú tlačiareň má aké položky pri objednaní vytlačiť, je potrebné pridať "Objednávkovú tlačiareň" k položke:</a:t>
            </a:r>
          </a:p>
        </p:txBody>
      </p:sp>
      <p:sp>
        <p:nvSpPr>
          <p:cNvPr id="3" name="Obdĺžnik 2"/>
          <p:cNvSpPr/>
          <p:nvPr/>
        </p:nvSpPr>
        <p:spPr>
          <a:xfrm>
            <a:off x="405830" y="1924998"/>
            <a:ext cx="4572000" cy="923330"/>
          </a:xfrm>
          <a:prstGeom prst="rect">
            <a:avLst/>
          </a:prstGeom>
        </p:spPr>
        <p:txBody>
          <a:bodyPr>
            <a:spAutoFit/>
          </a:bodyPr>
          <a:lstStyle/>
          <a:p>
            <a:r>
              <a:rPr lang="sk-SK" dirty="0">
                <a:solidFill>
                  <a:srgbClr val="000000"/>
                </a:solidFill>
                <a:latin typeface="helvetica" panose="020B0604020202020204" pitchFamily="34" charset="0"/>
              </a:rPr>
              <a:t>V "menu" choďte do "Kategórie a produkty" -&gt; nájdite požadovaný produkt (položku) a zvoľte zmeniť údaje.</a:t>
            </a:r>
            <a:endParaRPr lang="sk-SK" dirty="0"/>
          </a:p>
        </p:txBody>
      </p:sp>
      <p:sp>
        <p:nvSpPr>
          <p:cNvPr id="5" name="Obdĺžnik 4"/>
          <p:cNvSpPr/>
          <p:nvPr/>
        </p:nvSpPr>
        <p:spPr>
          <a:xfrm>
            <a:off x="384113" y="2858622"/>
            <a:ext cx="4572000" cy="923330"/>
          </a:xfrm>
          <a:prstGeom prst="rect">
            <a:avLst/>
          </a:prstGeom>
        </p:spPr>
        <p:txBody>
          <a:bodyPr>
            <a:spAutoFit/>
          </a:bodyPr>
          <a:lstStyle/>
          <a:p>
            <a:r>
              <a:rPr lang="sk-SK" dirty="0"/>
              <a:t>Na spodnej časti dialógového okna produktu je možnosť zadefinovať objednávkovú tlačiareň. </a:t>
            </a:r>
          </a:p>
        </p:txBody>
      </p:sp>
      <p:sp>
        <p:nvSpPr>
          <p:cNvPr id="6" name="Obdĺžnik 5"/>
          <p:cNvSpPr/>
          <p:nvPr/>
        </p:nvSpPr>
        <p:spPr>
          <a:xfrm>
            <a:off x="413246" y="3792246"/>
            <a:ext cx="3480440" cy="369332"/>
          </a:xfrm>
          <a:prstGeom prst="rect">
            <a:avLst/>
          </a:prstGeom>
        </p:spPr>
        <p:txBody>
          <a:bodyPr wrap="none">
            <a:spAutoFit/>
          </a:bodyPr>
          <a:lstStyle/>
          <a:p>
            <a:r>
              <a:rPr lang="sk-SK" dirty="0"/>
              <a:t>Zo zoznamu vyberte tú </a:t>
            </a:r>
            <a:r>
              <a:rPr lang="sk-SK" dirty="0" smtClean="0"/>
              <a:t>správnu.</a:t>
            </a:r>
            <a:endParaRPr lang="sk-SK" dirty="0"/>
          </a:p>
        </p:txBody>
      </p:sp>
      <p:pic>
        <p:nvPicPr>
          <p:cNvPr id="7" name="Obrázok 6"/>
          <p:cNvPicPr>
            <a:picLocks noChangeAspect="1"/>
          </p:cNvPicPr>
          <p:nvPr/>
        </p:nvPicPr>
        <p:blipFill>
          <a:blip r:embed="rId2"/>
          <a:stretch>
            <a:fillRect/>
          </a:stretch>
        </p:blipFill>
        <p:spPr>
          <a:xfrm>
            <a:off x="5868144" y="714375"/>
            <a:ext cx="2628292" cy="5771159"/>
          </a:xfrm>
          <a:prstGeom prst="rect">
            <a:avLst/>
          </a:prstGeom>
        </p:spPr>
      </p:pic>
    </p:spTree>
    <p:extLst>
      <p:ext uri="{BB962C8B-B14F-4D97-AF65-F5344CB8AC3E}">
        <p14:creationId xmlns:p14="http://schemas.microsoft.com/office/powerpoint/2010/main" val="3555953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647564" y="0"/>
            <a:ext cx="8045586" cy="714375"/>
          </a:xfrm>
          <a:prstGeom prst="rect">
            <a:avLst/>
          </a:prstGeom>
          <a:noFill/>
          <a:ln w="9525">
            <a:noFill/>
            <a:miter lim="800000"/>
            <a:headEnd/>
            <a:tailEnd/>
          </a:ln>
        </p:spPr>
        <p:txBody>
          <a:bodyPr anchor="ctr">
            <a:normAutofit fontScale="97500" lnSpcReduction="10000"/>
          </a:bodyPr>
          <a:lstStyle/>
          <a:p>
            <a:pPr algn="ctr" eaLnBrk="1" fontAlgn="auto" hangingPunct="1">
              <a:spcAft>
                <a:spcPts val="0"/>
              </a:spcAft>
              <a:defRPr/>
            </a:pPr>
            <a:r>
              <a:rPr lang="sk-SK" sz="4400" b="1" dirty="0">
                <a:solidFill>
                  <a:srgbClr val="003399"/>
                </a:solidFill>
                <a:latin typeface="+mj-lt"/>
                <a:ea typeface="+mj-ea"/>
                <a:cs typeface="+mj-cs"/>
              </a:rPr>
              <a:t>Vklad do pokladne (</a:t>
            </a:r>
            <a:r>
              <a:rPr lang="sk-SK" sz="4400" b="1" dirty="0" err="1">
                <a:solidFill>
                  <a:srgbClr val="003399"/>
                </a:solidFill>
                <a:latin typeface="+mj-lt"/>
                <a:ea typeface="+mj-ea"/>
                <a:cs typeface="+mj-cs"/>
              </a:rPr>
              <a:t>eKasa</a:t>
            </a:r>
            <a:r>
              <a:rPr lang="sk-SK" sz="4400" b="1" dirty="0">
                <a:solidFill>
                  <a:srgbClr val="003399"/>
                </a:solidFill>
                <a:latin typeface="+mj-lt"/>
                <a:ea typeface="+mj-ea"/>
                <a:cs typeface="+mj-cs"/>
              </a:rPr>
              <a:t>)</a:t>
            </a:r>
            <a:endParaRPr lang="sk-SK" sz="4400" b="1" dirty="0" smtClean="0">
              <a:solidFill>
                <a:srgbClr val="003399"/>
              </a:solidFill>
              <a:latin typeface="+mj-lt"/>
              <a:ea typeface="+mj-ea"/>
              <a:cs typeface="+mj-cs"/>
            </a:endParaRPr>
          </a:p>
        </p:txBody>
      </p:sp>
      <p:sp>
        <p:nvSpPr>
          <p:cNvPr id="8" name="Obdĺžnik 7"/>
          <p:cNvSpPr/>
          <p:nvPr/>
        </p:nvSpPr>
        <p:spPr>
          <a:xfrm>
            <a:off x="143509" y="726380"/>
            <a:ext cx="2592287" cy="646331"/>
          </a:xfrm>
          <a:prstGeom prst="rect">
            <a:avLst/>
          </a:prstGeom>
        </p:spPr>
        <p:txBody>
          <a:bodyPr wrap="square">
            <a:spAutoFit/>
          </a:bodyPr>
          <a:lstStyle/>
          <a:p>
            <a:r>
              <a:rPr lang="sk-SK" dirty="0"/>
              <a:t>V menu kliknite na "Fiškálne </a:t>
            </a:r>
            <a:r>
              <a:rPr lang="sk-SK" dirty="0" smtClean="0"/>
              <a:t>operácie“ .</a:t>
            </a:r>
            <a:endParaRPr lang="sk-SK" dirty="0"/>
          </a:p>
        </p:txBody>
      </p:sp>
      <p:sp>
        <p:nvSpPr>
          <p:cNvPr id="9" name="Obdĺžnik 8"/>
          <p:cNvSpPr/>
          <p:nvPr/>
        </p:nvSpPr>
        <p:spPr>
          <a:xfrm>
            <a:off x="131553" y="1518715"/>
            <a:ext cx="1757212" cy="369332"/>
          </a:xfrm>
          <a:prstGeom prst="rect">
            <a:avLst/>
          </a:prstGeom>
        </p:spPr>
        <p:txBody>
          <a:bodyPr wrap="none">
            <a:spAutoFit/>
          </a:bodyPr>
          <a:lstStyle/>
          <a:p>
            <a:r>
              <a:rPr lang="sk-SK" dirty="0"/>
              <a:t>Zvoľte "</a:t>
            </a:r>
            <a:r>
              <a:rPr lang="sk-SK" dirty="0" smtClean="0"/>
              <a:t>Vklad“.</a:t>
            </a:r>
            <a:endParaRPr lang="sk-SK" dirty="0"/>
          </a:p>
        </p:txBody>
      </p:sp>
      <p:sp>
        <p:nvSpPr>
          <p:cNvPr id="10" name="Obdĺžnik 9"/>
          <p:cNvSpPr/>
          <p:nvPr/>
        </p:nvSpPr>
        <p:spPr>
          <a:xfrm>
            <a:off x="131553" y="2034051"/>
            <a:ext cx="2878025" cy="1200329"/>
          </a:xfrm>
          <a:prstGeom prst="rect">
            <a:avLst/>
          </a:prstGeom>
        </p:spPr>
        <p:txBody>
          <a:bodyPr wrap="square">
            <a:spAutoFit/>
          </a:bodyPr>
          <a:lstStyle/>
          <a:p>
            <a:r>
              <a:rPr lang="sk-SK" dirty="0"/>
              <a:t>Zadajte sumu hotovosti, s ktorou začínate účtovný deň (obdobie) a kliknite na "</a:t>
            </a:r>
            <a:r>
              <a:rPr lang="sk-SK" dirty="0" smtClean="0"/>
              <a:t>Vložiť“. </a:t>
            </a:r>
            <a:endParaRPr lang="sk-SK" dirty="0"/>
          </a:p>
        </p:txBody>
      </p:sp>
      <p:sp>
        <p:nvSpPr>
          <p:cNvPr id="11" name="Obdĺžnik 10"/>
          <p:cNvSpPr/>
          <p:nvPr/>
        </p:nvSpPr>
        <p:spPr>
          <a:xfrm>
            <a:off x="131553" y="3392721"/>
            <a:ext cx="3060339" cy="1200329"/>
          </a:xfrm>
          <a:prstGeom prst="rect">
            <a:avLst/>
          </a:prstGeom>
        </p:spPr>
        <p:txBody>
          <a:bodyPr wrap="square">
            <a:spAutoFit/>
          </a:bodyPr>
          <a:lstStyle/>
          <a:p>
            <a:r>
              <a:rPr lang="sk-SK" dirty="0"/>
              <a:t>Následne vám bude </a:t>
            </a:r>
            <a:r>
              <a:rPr lang="sk-SK" dirty="0" smtClean="0"/>
              <a:t>vytlačený </a:t>
            </a:r>
            <a:r>
              <a:rPr lang="sk-SK" dirty="0" err="1"/>
              <a:t>eKasa</a:t>
            </a:r>
            <a:r>
              <a:rPr lang="sk-SK" dirty="0"/>
              <a:t> doklad o vložení hotovosti do pokladne.</a:t>
            </a:r>
          </a:p>
        </p:txBody>
      </p:sp>
      <p:pic>
        <p:nvPicPr>
          <p:cNvPr id="12" name="Obrázok 11"/>
          <p:cNvPicPr>
            <a:picLocks noChangeAspect="1"/>
          </p:cNvPicPr>
          <p:nvPr/>
        </p:nvPicPr>
        <p:blipFill>
          <a:blip r:embed="rId2"/>
          <a:stretch>
            <a:fillRect/>
          </a:stretch>
        </p:blipFill>
        <p:spPr>
          <a:xfrm>
            <a:off x="3056301" y="872716"/>
            <a:ext cx="1943104" cy="4171273"/>
          </a:xfrm>
          <a:prstGeom prst="rect">
            <a:avLst/>
          </a:prstGeom>
        </p:spPr>
      </p:pic>
      <p:pic>
        <p:nvPicPr>
          <p:cNvPr id="13" name="Obrázok 12"/>
          <p:cNvPicPr>
            <a:picLocks noChangeAspect="1"/>
          </p:cNvPicPr>
          <p:nvPr/>
        </p:nvPicPr>
        <p:blipFill>
          <a:blip r:embed="rId3"/>
          <a:stretch>
            <a:fillRect/>
          </a:stretch>
        </p:blipFill>
        <p:spPr>
          <a:xfrm>
            <a:off x="5035288" y="872716"/>
            <a:ext cx="1942487" cy="4169950"/>
          </a:xfrm>
          <a:prstGeom prst="rect">
            <a:avLst/>
          </a:prstGeom>
        </p:spPr>
      </p:pic>
      <p:pic>
        <p:nvPicPr>
          <p:cNvPr id="14" name="Obrázok 13"/>
          <p:cNvPicPr>
            <a:picLocks noChangeAspect="1"/>
          </p:cNvPicPr>
          <p:nvPr/>
        </p:nvPicPr>
        <p:blipFill>
          <a:blip r:embed="rId4"/>
          <a:stretch>
            <a:fillRect/>
          </a:stretch>
        </p:blipFill>
        <p:spPr>
          <a:xfrm>
            <a:off x="7013658" y="874984"/>
            <a:ext cx="1914826" cy="4221845"/>
          </a:xfrm>
          <a:prstGeom prst="rect">
            <a:avLst/>
          </a:prstGeom>
        </p:spPr>
      </p:pic>
    </p:spTree>
    <p:extLst>
      <p:ext uri="{BB962C8B-B14F-4D97-AF65-F5344CB8AC3E}">
        <p14:creationId xmlns:p14="http://schemas.microsoft.com/office/powerpoint/2010/main" val="4135454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714375"/>
          </a:xfrm>
          <a:prstGeom prst="rect">
            <a:avLst/>
          </a:prstGeom>
          <a:noFill/>
          <a:ln w="9525">
            <a:noFill/>
            <a:miter lim="800000"/>
            <a:headEnd/>
            <a:tailEnd/>
          </a:ln>
        </p:spPr>
        <p:txBody>
          <a:bodyPr anchor="ctr">
            <a:normAutofit fontScale="97500" lnSpcReduction="10000"/>
          </a:bodyPr>
          <a:lstStyle/>
          <a:p>
            <a:pPr algn="ctr" eaLnBrk="1" fontAlgn="auto" hangingPunct="1">
              <a:spcAft>
                <a:spcPts val="0"/>
              </a:spcAft>
              <a:defRPr/>
            </a:pPr>
            <a:r>
              <a:rPr lang="sk-SK" sz="4400" b="1" dirty="0">
                <a:solidFill>
                  <a:srgbClr val="003399"/>
                </a:solidFill>
                <a:latin typeface="+mj-lt"/>
                <a:ea typeface="+mj-ea"/>
                <a:cs typeface="+mj-cs"/>
              </a:rPr>
              <a:t>Výber z pokladne (</a:t>
            </a:r>
            <a:r>
              <a:rPr lang="sk-SK" sz="4400" b="1" dirty="0" err="1">
                <a:solidFill>
                  <a:srgbClr val="003399"/>
                </a:solidFill>
                <a:latin typeface="+mj-lt"/>
                <a:ea typeface="+mj-ea"/>
                <a:cs typeface="+mj-cs"/>
              </a:rPr>
              <a:t>eKasa</a:t>
            </a:r>
            <a:r>
              <a:rPr lang="sk-SK" sz="4400" b="1" dirty="0">
                <a:solidFill>
                  <a:srgbClr val="003399"/>
                </a:solidFill>
                <a:latin typeface="+mj-lt"/>
                <a:ea typeface="+mj-ea"/>
                <a:cs typeface="+mj-cs"/>
              </a:rPr>
              <a:t>)</a:t>
            </a:r>
            <a:endParaRPr lang="sk-SK" sz="4400" b="1" dirty="0" smtClean="0">
              <a:solidFill>
                <a:srgbClr val="003399"/>
              </a:solidFill>
              <a:latin typeface="+mj-lt"/>
              <a:ea typeface="+mj-ea"/>
              <a:cs typeface="+mj-cs"/>
            </a:endParaRPr>
          </a:p>
        </p:txBody>
      </p:sp>
      <p:sp>
        <p:nvSpPr>
          <p:cNvPr id="8" name="Obdĺžnik 7"/>
          <p:cNvSpPr/>
          <p:nvPr/>
        </p:nvSpPr>
        <p:spPr>
          <a:xfrm>
            <a:off x="111834" y="2249454"/>
            <a:ext cx="2592287" cy="646331"/>
          </a:xfrm>
          <a:prstGeom prst="rect">
            <a:avLst/>
          </a:prstGeom>
        </p:spPr>
        <p:txBody>
          <a:bodyPr wrap="square">
            <a:spAutoFit/>
          </a:bodyPr>
          <a:lstStyle/>
          <a:p>
            <a:r>
              <a:rPr lang="sk-SK" dirty="0"/>
              <a:t>V menu kliknite na "Fiškálne </a:t>
            </a:r>
            <a:r>
              <a:rPr lang="sk-SK" dirty="0" smtClean="0"/>
              <a:t>operácie“.</a:t>
            </a:r>
            <a:endParaRPr lang="sk-SK" dirty="0"/>
          </a:p>
        </p:txBody>
      </p:sp>
      <p:sp>
        <p:nvSpPr>
          <p:cNvPr id="9" name="Obdĺžnik 8"/>
          <p:cNvSpPr/>
          <p:nvPr/>
        </p:nvSpPr>
        <p:spPr>
          <a:xfrm>
            <a:off x="142405" y="2960799"/>
            <a:ext cx="1782860" cy="369332"/>
          </a:xfrm>
          <a:prstGeom prst="rect">
            <a:avLst/>
          </a:prstGeom>
        </p:spPr>
        <p:txBody>
          <a:bodyPr wrap="none">
            <a:spAutoFit/>
          </a:bodyPr>
          <a:lstStyle/>
          <a:p>
            <a:r>
              <a:rPr lang="sk-SK" dirty="0"/>
              <a:t>Zvoľte "</a:t>
            </a:r>
            <a:r>
              <a:rPr lang="sk-SK" dirty="0" smtClean="0"/>
              <a:t>Výber“.</a:t>
            </a:r>
            <a:endParaRPr lang="sk-SK" dirty="0"/>
          </a:p>
        </p:txBody>
      </p:sp>
      <p:sp>
        <p:nvSpPr>
          <p:cNvPr id="10" name="Obdĺžnik 9"/>
          <p:cNvSpPr/>
          <p:nvPr/>
        </p:nvSpPr>
        <p:spPr>
          <a:xfrm>
            <a:off x="142405" y="3374152"/>
            <a:ext cx="2878025" cy="1754326"/>
          </a:xfrm>
          <a:prstGeom prst="rect">
            <a:avLst/>
          </a:prstGeom>
        </p:spPr>
        <p:txBody>
          <a:bodyPr wrap="square">
            <a:spAutoFit/>
          </a:bodyPr>
          <a:lstStyle/>
          <a:p>
            <a:r>
              <a:rPr lang="sk-SK" dirty="0"/>
              <a:t>V popise </a:t>
            </a:r>
            <a:r>
              <a:rPr lang="sk-SK" dirty="0" smtClean="0"/>
              <a:t>aplikácia </a:t>
            </a:r>
            <a:r>
              <a:rPr lang="sk-SK" dirty="0"/>
              <a:t>uvádza aký máte </a:t>
            </a:r>
            <a:r>
              <a:rPr lang="sk-SK" dirty="0" smtClean="0"/>
              <a:t>aktuálny </a:t>
            </a:r>
            <a:r>
              <a:rPr lang="sk-SK" dirty="0"/>
              <a:t>stav virtuálnej peňaženky (stav evidovaný v </a:t>
            </a:r>
            <a:r>
              <a:rPr lang="sk-SK" dirty="0" err="1"/>
              <a:t>eKasa</a:t>
            </a:r>
            <a:r>
              <a:rPr lang="sk-SK" dirty="0"/>
              <a:t>) a zároveň vám danú sumu ponúka na </a:t>
            </a:r>
            <a:r>
              <a:rPr lang="sk-SK" dirty="0" smtClean="0"/>
              <a:t>výber.</a:t>
            </a:r>
            <a:endParaRPr lang="sk-SK" dirty="0"/>
          </a:p>
        </p:txBody>
      </p:sp>
      <p:pic>
        <p:nvPicPr>
          <p:cNvPr id="12" name="Obrázok 11"/>
          <p:cNvPicPr>
            <a:picLocks noChangeAspect="1"/>
          </p:cNvPicPr>
          <p:nvPr/>
        </p:nvPicPr>
        <p:blipFill>
          <a:blip r:embed="rId2"/>
          <a:stretch>
            <a:fillRect/>
          </a:stretch>
        </p:blipFill>
        <p:spPr>
          <a:xfrm>
            <a:off x="3028404" y="2320456"/>
            <a:ext cx="1943104" cy="4171273"/>
          </a:xfrm>
          <a:prstGeom prst="rect">
            <a:avLst/>
          </a:prstGeom>
        </p:spPr>
      </p:pic>
      <p:sp>
        <p:nvSpPr>
          <p:cNvPr id="2" name="Obdĺžnik 1"/>
          <p:cNvSpPr/>
          <p:nvPr/>
        </p:nvSpPr>
        <p:spPr>
          <a:xfrm>
            <a:off x="142405" y="636456"/>
            <a:ext cx="8701199" cy="1200329"/>
          </a:xfrm>
          <a:prstGeom prst="rect">
            <a:avLst/>
          </a:prstGeom>
        </p:spPr>
        <p:txBody>
          <a:bodyPr wrap="square">
            <a:spAutoFit/>
          </a:bodyPr>
          <a:lstStyle/>
          <a:p>
            <a:r>
              <a:rPr lang="sk-SK" dirty="0"/>
              <a:t>Výber je možné uskutočniť aj viac krát počas prevádzky. Dôležité je aby hotovosť nachádzajúca sa v pokladničnej peňaženke odpovedala reálnemu stavu v evidencii </a:t>
            </a:r>
            <a:r>
              <a:rPr lang="sk-SK" dirty="0" err="1"/>
              <a:t>eKasa</a:t>
            </a:r>
            <a:r>
              <a:rPr lang="sk-SK" dirty="0"/>
              <a:t>. Aplikácia vám </a:t>
            </a:r>
            <a:r>
              <a:rPr lang="sk-SK" dirty="0" smtClean="0"/>
              <a:t>v časti  </a:t>
            </a:r>
            <a:r>
              <a:rPr lang="sk-SK" dirty="0"/>
              <a:t>"Výber" automaticky ponúka sumu, ktorá sa nachádza v </a:t>
            </a:r>
            <a:r>
              <a:rPr lang="sk-SK" dirty="0" err="1"/>
              <a:t>eKasa</a:t>
            </a:r>
            <a:r>
              <a:rPr lang="sk-SK" dirty="0"/>
              <a:t> </a:t>
            </a:r>
            <a:r>
              <a:rPr lang="sk-SK" dirty="0" err="1" smtClean="0"/>
              <a:t>virtutálnej</a:t>
            </a:r>
            <a:r>
              <a:rPr lang="sk-SK" dirty="0" smtClean="0"/>
              <a:t> </a:t>
            </a:r>
            <a:r>
              <a:rPr lang="sk-SK" dirty="0"/>
              <a:t>peňaženke. </a:t>
            </a:r>
            <a:r>
              <a:rPr lang="sk-SK" dirty="0" smtClean="0"/>
              <a:t>Túto </a:t>
            </a:r>
            <a:r>
              <a:rPr lang="sk-SK" dirty="0"/>
              <a:t>preddefinovanú sumu viete zmeniť.</a:t>
            </a:r>
          </a:p>
        </p:txBody>
      </p:sp>
      <p:pic>
        <p:nvPicPr>
          <p:cNvPr id="5" name="Obrázok 4"/>
          <p:cNvPicPr>
            <a:picLocks noChangeAspect="1"/>
          </p:cNvPicPr>
          <p:nvPr/>
        </p:nvPicPr>
        <p:blipFill>
          <a:blip r:embed="rId3"/>
          <a:stretch>
            <a:fillRect/>
          </a:stretch>
        </p:blipFill>
        <p:spPr>
          <a:xfrm>
            <a:off x="5061682" y="2326926"/>
            <a:ext cx="1951078" cy="4213625"/>
          </a:xfrm>
          <a:prstGeom prst="rect">
            <a:avLst/>
          </a:prstGeom>
        </p:spPr>
      </p:pic>
      <p:pic>
        <p:nvPicPr>
          <p:cNvPr id="6" name="Obrázok 5"/>
          <p:cNvPicPr>
            <a:picLocks noChangeAspect="1"/>
          </p:cNvPicPr>
          <p:nvPr/>
        </p:nvPicPr>
        <p:blipFill>
          <a:blip r:embed="rId4"/>
          <a:stretch>
            <a:fillRect/>
          </a:stretch>
        </p:blipFill>
        <p:spPr>
          <a:xfrm>
            <a:off x="7108601" y="2331502"/>
            <a:ext cx="1923275" cy="4232374"/>
          </a:xfrm>
          <a:prstGeom prst="rect">
            <a:avLst/>
          </a:prstGeom>
        </p:spPr>
      </p:pic>
    </p:spTree>
    <p:extLst>
      <p:ext uri="{BB962C8B-B14F-4D97-AF65-F5344CB8AC3E}">
        <p14:creationId xmlns:p14="http://schemas.microsoft.com/office/powerpoint/2010/main" val="2525208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714375"/>
          </a:xfrm>
          <a:prstGeom prst="rect">
            <a:avLst/>
          </a:prstGeom>
          <a:noFill/>
          <a:ln w="9525">
            <a:noFill/>
            <a:miter lim="800000"/>
            <a:headEnd/>
            <a:tailEnd/>
          </a:ln>
        </p:spPr>
        <p:txBody>
          <a:bodyPr anchor="ctr">
            <a:normAutofit fontScale="97500" lnSpcReduction="10000"/>
          </a:bodyPr>
          <a:lstStyle/>
          <a:p>
            <a:pPr algn="ctr" eaLnBrk="1" fontAlgn="auto" hangingPunct="1">
              <a:spcAft>
                <a:spcPts val="0"/>
              </a:spcAft>
              <a:defRPr/>
            </a:pPr>
            <a:r>
              <a:rPr lang="sk-SK" sz="4400" b="1" dirty="0">
                <a:solidFill>
                  <a:srgbClr val="003399"/>
                </a:solidFill>
                <a:latin typeface="+mj-lt"/>
                <a:ea typeface="+mj-ea"/>
                <a:cs typeface="+mj-cs"/>
              </a:rPr>
              <a:t>Výber z pokladne (</a:t>
            </a:r>
            <a:r>
              <a:rPr lang="sk-SK" sz="4400" b="1" dirty="0" err="1">
                <a:solidFill>
                  <a:srgbClr val="003399"/>
                </a:solidFill>
                <a:latin typeface="+mj-lt"/>
                <a:ea typeface="+mj-ea"/>
                <a:cs typeface="+mj-cs"/>
              </a:rPr>
              <a:t>eKasa</a:t>
            </a:r>
            <a:r>
              <a:rPr lang="sk-SK" sz="4400" b="1" dirty="0">
                <a:solidFill>
                  <a:srgbClr val="003399"/>
                </a:solidFill>
                <a:latin typeface="+mj-lt"/>
                <a:ea typeface="+mj-ea"/>
                <a:cs typeface="+mj-cs"/>
              </a:rPr>
              <a:t>)</a:t>
            </a:r>
            <a:endParaRPr lang="sk-SK" sz="4400" b="1" dirty="0" smtClean="0">
              <a:solidFill>
                <a:srgbClr val="003399"/>
              </a:solidFill>
              <a:latin typeface="+mj-lt"/>
              <a:ea typeface="+mj-ea"/>
              <a:cs typeface="+mj-cs"/>
            </a:endParaRPr>
          </a:p>
        </p:txBody>
      </p:sp>
      <p:sp>
        <p:nvSpPr>
          <p:cNvPr id="8" name="Obdĺžnik 7"/>
          <p:cNvSpPr/>
          <p:nvPr/>
        </p:nvSpPr>
        <p:spPr>
          <a:xfrm>
            <a:off x="243514" y="987532"/>
            <a:ext cx="3896438" cy="646331"/>
          </a:xfrm>
          <a:prstGeom prst="rect">
            <a:avLst/>
          </a:prstGeom>
        </p:spPr>
        <p:txBody>
          <a:bodyPr wrap="square">
            <a:spAutoFit/>
          </a:bodyPr>
          <a:lstStyle/>
          <a:p>
            <a:r>
              <a:rPr lang="sk-SK" dirty="0"/>
              <a:t>Zvolenú sumu je možné prepísať v prípade potreby čiastočného výberu</a:t>
            </a:r>
            <a:r>
              <a:rPr lang="sk-SK" dirty="0" smtClean="0"/>
              <a:t>.</a:t>
            </a:r>
            <a:endParaRPr lang="sk-SK" dirty="0"/>
          </a:p>
        </p:txBody>
      </p:sp>
      <p:sp>
        <p:nvSpPr>
          <p:cNvPr id="7" name="Obdĺžnik 6"/>
          <p:cNvSpPr/>
          <p:nvPr/>
        </p:nvSpPr>
        <p:spPr>
          <a:xfrm>
            <a:off x="211659" y="1863141"/>
            <a:ext cx="4072309" cy="646331"/>
          </a:xfrm>
          <a:prstGeom prst="rect">
            <a:avLst/>
          </a:prstGeom>
        </p:spPr>
        <p:txBody>
          <a:bodyPr wrap="square">
            <a:spAutoFit/>
          </a:bodyPr>
          <a:lstStyle/>
          <a:p>
            <a:r>
              <a:rPr lang="sk-SK" dirty="0"/>
              <a:t>Následne pre výber sumy z pokladne </a:t>
            </a:r>
            <a:r>
              <a:rPr lang="sk-SK" dirty="0" smtClean="0"/>
              <a:t>zvoľte </a:t>
            </a:r>
            <a:r>
              <a:rPr lang="sk-SK" dirty="0"/>
              <a:t>"</a:t>
            </a:r>
            <a:r>
              <a:rPr lang="sk-SK" dirty="0" smtClean="0"/>
              <a:t>Vybrať“.</a:t>
            </a:r>
            <a:endParaRPr lang="sk-SK" dirty="0"/>
          </a:p>
        </p:txBody>
      </p:sp>
      <p:sp>
        <p:nvSpPr>
          <p:cNvPr id="11" name="Obdĺžnik 10"/>
          <p:cNvSpPr/>
          <p:nvPr/>
        </p:nvSpPr>
        <p:spPr>
          <a:xfrm>
            <a:off x="205990" y="2738750"/>
            <a:ext cx="3933961" cy="646331"/>
          </a:xfrm>
          <a:prstGeom prst="rect">
            <a:avLst/>
          </a:prstGeom>
        </p:spPr>
        <p:txBody>
          <a:bodyPr wrap="square">
            <a:spAutoFit/>
          </a:bodyPr>
          <a:lstStyle/>
          <a:p>
            <a:r>
              <a:rPr lang="sk-SK" dirty="0"/>
              <a:t>Následne bude vytlačený </a:t>
            </a:r>
            <a:r>
              <a:rPr lang="sk-SK" dirty="0" smtClean="0"/>
              <a:t> </a:t>
            </a:r>
            <a:r>
              <a:rPr lang="sk-SK" dirty="0" err="1"/>
              <a:t>eKasa</a:t>
            </a:r>
            <a:r>
              <a:rPr lang="sk-SK" dirty="0"/>
              <a:t> doklad o Výbere.</a:t>
            </a:r>
          </a:p>
        </p:txBody>
      </p:sp>
      <p:pic>
        <p:nvPicPr>
          <p:cNvPr id="13" name="Obrázok 12"/>
          <p:cNvPicPr>
            <a:picLocks noChangeAspect="1"/>
          </p:cNvPicPr>
          <p:nvPr/>
        </p:nvPicPr>
        <p:blipFill>
          <a:blip r:embed="rId2"/>
          <a:stretch>
            <a:fillRect/>
          </a:stretch>
        </p:blipFill>
        <p:spPr>
          <a:xfrm>
            <a:off x="6012160" y="987532"/>
            <a:ext cx="2452506" cy="5373216"/>
          </a:xfrm>
          <a:prstGeom prst="rect">
            <a:avLst/>
          </a:prstGeom>
        </p:spPr>
      </p:pic>
    </p:spTree>
    <p:extLst>
      <p:ext uri="{BB962C8B-B14F-4D97-AF65-F5344CB8AC3E}">
        <p14:creationId xmlns:p14="http://schemas.microsoft.com/office/powerpoint/2010/main" val="3849111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714375"/>
          </a:xfrm>
          <a:prstGeom prst="rect">
            <a:avLst/>
          </a:prstGeom>
          <a:noFill/>
          <a:ln w="9525">
            <a:noFill/>
            <a:miter lim="800000"/>
            <a:headEnd/>
            <a:tailEnd/>
          </a:ln>
        </p:spPr>
        <p:txBody>
          <a:bodyPr anchor="ctr">
            <a:normAutofit fontScale="97500" lnSpcReduction="10000"/>
          </a:bodyPr>
          <a:lstStyle/>
          <a:p>
            <a:pPr algn="ctr" eaLnBrk="1" fontAlgn="auto" hangingPunct="1">
              <a:spcAft>
                <a:spcPts val="0"/>
              </a:spcAft>
              <a:defRPr/>
            </a:pPr>
            <a:r>
              <a:rPr lang="sk-SK" sz="4400" b="1" dirty="0">
                <a:solidFill>
                  <a:srgbClr val="003399"/>
                </a:solidFill>
                <a:latin typeface="+mj-lt"/>
                <a:ea typeface="+mj-ea"/>
                <a:cs typeface="+mj-cs"/>
              </a:rPr>
              <a:t>Kategórie / skupiny tovarov</a:t>
            </a:r>
            <a:endParaRPr lang="sk-SK" sz="4400" b="1" dirty="0" smtClean="0">
              <a:solidFill>
                <a:srgbClr val="003399"/>
              </a:solidFill>
              <a:latin typeface="+mj-lt"/>
              <a:ea typeface="+mj-ea"/>
              <a:cs typeface="+mj-cs"/>
            </a:endParaRPr>
          </a:p>
        </p:txBody>
      </p:sp>
      <p:sp>
        <p:nvSpPr>
          <p:cNvPr id="2" name="Obdĺžnik 1"/>
          <p:cNvSpPr/>
          <p:nvPr/>
        </p:nvSpPr>
        <p:spPr>
          <a:xfrm>
            <a:off x="539552" y="756567"/>
            <a:ext cx="8209582" cy="369332"/>
          </a:xfrm>
          <a:prstGeom prst="rect">
            <a:avLst/>
          </a:prstGeom>
        </p:spPr>
        <p:txBody>
          <a:bodyPr wrap="square">
            <a:spAutoFit/>
          </a:bodyPr>
          <a:lstStyle/>
          <a:p>
            <a:r>
              <a:rPr lang="sk-SK" dirty="0"/>
              <a:t>Zoskupovanie tovarových položiek (produktov) je dôležité z viacerých dôvodov:</a:t>
            </a:r>
          </a:p>
        </p:txBody>
      </p:sp>
      <p:sp>
        <p:nvSpPr>
          <p:cNvPr id="3" name="Obdĺžnik 2"/>
          <p:cNvSpPr/>
          <p:nvPr/>
        </p:nvSpPr>
        <p:spPr>
          <a:xfrm>
            <a:off x="565304" y="1060054"/>
            <a:ext cx="4474747" cy="369332"/>
          </a:xfrm>
          <a:prstGeom prst="rect">
            <a:avLst/>
          </a:prstGeom>
        </p:spPr>
        <p:txBody>
          <a:bodyPr wrap="square">
            <a:spAutoFit/>
          </a:bodyPr>
          <a:lstStyle/>
          <a:p>
            <a:r>
              <a:rPr lang="sk-SK" dirty="0" smtClean="0"/>
              <a:t>1. Rýchlejšie </a:t>
            </a:r>
            <a:r>
              <a:rPr lang="sk-SK" dirty="0"/>
              <a:t>vyhľadanie na pokladni</a:t>
            </a:r>
          </a:p>
        </p:txBody>
      </p:sp>
      <p:sp>
        <p:nvSpPr>
          <p:cNvPr id="5" name="Obdĺžnik 4"/>
          <p:cNvSpPr/>
          <p:nvPr/>
        </p:nvSpPr>
        <p:spPr>
          <a:xfrm>
            <a:off x="565304" y="1346783"/>
            <a:ext cx="5194828" cy="369332"/>
          </a:xfrm>
          <a:prstGeom prst="rect">
            <a:avLst/>
          </a:prstGeom>
        </p:spPr>
        <p:txBody>
          <a:bodyPr wrap="square">
            <a:spAutoFit/>
          </a:bodyPr>
          <a:lstStyle/>
          <a:p>
            <a:r>
              <a:rPr lang="sk-SK" dirty="0" smtClean="0"/>
              <a:t>2. Inventúru </a:t>
            </a:r>
            <a:r>
              <a:rPr lang="sk-SK" dirty="0"/>
              <a:t>môžete vykonať len na časť tovaru</a:t>
            </a:r>
          </a:p>
        </p:txBody>
      </p:sp>
      <p:sp>
        <p:nvSpPr>
          <p:cNvPr id="6" name="Obdĺžnik 5"/>
          <p:cNvSpPr/>
          <p:nvPr/>
        </p:nvSpPr>
        <p:spPr>
          <a:xfrm>
            <a:off x="565304" y="1630522"/>
            <a:ext cx="5049878" cy="369332"/>
          </a:xfrm>
          <a:prstGeom prst="rect">
            <a:avLst/>
          </a:prstGeom>
        </p:spPr>
        <p:txBody>
          <a:bodyPr wrap="square">
            <a:spAutoFit/>
          </a:bodyPr>
          <a:lstStyle/>
          <a:p>
            <a:r>
              <a:rPr lang="pl-PL" dirty="0" smtClean="0"/>
              <a:t>3. Lepšie </a:t>
            </a:r>
            <a:r>
              <a:rPr lang="pl-PL" dirty="0"/>
              <a:t>vyhodnotenie predajov a zisku</a:t>
            </a:r>
            <a:endParaRPr lang="sk-SK" dirty="0"/>
          </a:p>
        </p:txBody>
      </p:sp>
      <p:sp>
        <p:nvSpPr>
          <p:cNvPr id="9" name="Obdĺžnik 8"/>
          <p:cNvSpPr/>
          <p:nvPr/>
        </p:nvSpPr>
        <p:spPr>
          <a:xfrm>
            <a:off x="567053" y="2424775"/>
            <a:ext cx="2744807" cy="646331"/>
          </a:xfrm>
          <a:prstGeom prst="rect">
            <a:avLst/>
          </a:prstGeom>
        </p:spPr>
        <p:txBody>
          <a:bodyPr wrap="square">
            <a:spAutoFit/>
          </a:bodyPr>
          <a:lstStyle/>
          <a:p>
            <a:r>
              <a:rPr lang="pl-PL" dirty="0"/>
              <a:t>V "menu" kliknite na "Kategórie a </a:t>
            </a:r>
            <a:r>
              <a:rPr lang="pl-PL" dirty="0" smtClean="0"/>
              <a:t>produkty”.</a:t>
            </a:r>
            <a:endParaRPr lang="sk-SK" dirty="0"/>
          </a:p>
        </p:txBody>
      </p:sp>
      <p:pic>
        <p:nvPicPr>
          <p:cNvPr id="10" name="Obrázok 9"/>
          <p:cNvPicPr>
            <a:picLocks noChangeAspect="1"/>
          </p:cNvPicPr>
          <p:nvPr/>
        </p:nvPicPr>
        <p:blipFill>
          <a:blip r:embed="rId2"/>
          <a:stretch>
            <a:fillRect/>
          </a:stretch>
        </p:blipFill>
        <p:spPr>
          <a:xfrm>
            <a:off x="3352705" y="2091021"/>
            <a:ext cx="1865537" cy="4064609"/>
          </a:xfrm>
          <a:prstGeom prst="rect">
            <a:avLst/>
          </a:prstGeom>
        </p:spPr>
      </p:pic>
      <p:sp>
        <p:nvSpPr>
          <p:cNvPr id="12" name="Obdĺžnik 11"/>
          <p:cNvSpPr/>
          <p:nvPr/>
        </p:nvSpPr>
        <p:spPr>
          <a:xfrm>
            <a:off x="539552" y="3172861"/>
            <a:ext cx="2988332" cy="646331"/>
          </a:xfrm>
          <a:prstGeom prst="rect">
            <a:avLst/>
          </a:prstGeom>
        </p:spPr>
        <p:txBody>
          <a:bodyPr wrap="square">
            <a:spAutoFit/>
          </a:bodyPr>
          <a:lstStyle/>
          <a:p>
            <a:r>
              <a:rPr lang="sk-SK" dirty="0"/>
              <a:t>Kliknite na (plus) "Vytvoriť nový </a:t>
            </a:r>
            <a:r>
              <a:rPr lang="sk-SK" dirty="0" smtClean="0"/>
              <a:t>záznam“.</a:t>
            </a:r>
            <a:endParaRPr lang="sk-SK" dirty="0"/>
          </a:p>
        </p:txBody>
      </p:sp>
      <p:pic>
        <p:nvPicPr>
          <p:cNvPr id="14" name="Obrázok 13"/>
          <p:cNvPicPr>
            <a:picLocks noChangeAspect="1"/>
          </p:cNvPicPr>
          <p:nvPr/>
        </p:nvPicPr>
        <p:blipFill>
          <a:blip r:embed="rId3"/>
          <a:stretch>
            <a:fillRect/>
          </a:stretch>
        </p:blipFill>
        <p:spPr>
          <a:xfrm>
            <a:off x="5242579" y="2091021"/>
            <a:ext cx="1885437" cy="4070060"/>
          </a:xfrm>
          <a:prstGeom prst="rect">
            <a:avLst/>
          </a:prstGeom>
        </p:spPr>
      </p:pic>
      <p:sp>
        <p:nvSpPr>
          <p:cNvPr id="15" name="Obdĺžnik 14"/>
          <p:cNvSpPr/>
          <p:nvPr/>
        </p:nvSpPr>
        <p:spPr>
          <a:xfrm>
            <a:off x="531871" y="4031119"/>
            <a:ext cx="2569934" cy="369332"/>
          </a:xfrm>
          <a:prstGeom prst="rect">
            <a:avLst/>
          </a:prstGeom>
        </p:spPr>
        <p:txBody>
          <a:bodyPr wrap="none">
            <a:spAutoFit/>
          </a:bodyPr>
          <a:lstStyle/>
          <a:p>
            <a:r>
              <a:rPr lang="sk-SK" dirty="0"/>
              <a:t>Zadajte názov a </a:t>
            </a:r>
            <a:r>
              <a:rPr lang="sk-SK" dirty="0" smtClean="0"/>
              <a:t>uložte.</a:t>
            </a:r>
            <a:endParaRPr lang="sk-SK" dirty="0"/>
          </a:p>
        </p:txBody>
      </p:sp>
      <p:pic>
        <p:nvPicPr>
          <p:cNvPr id="16" name="Obrázok 15"/>
          <p:cNvPicPr>
            <a:picLocks noChangeAspect="1"/>
          </p:cNvPicPr>
          <p:nvPr/>
        </p:nvPicPr>
        <p:blipFill>
          <a:blip r:embed="rId4"/>
          <a:stretch>
            <a:fillRect/>
          </a:stretch>
        </p:blipFill>
        <p:spPr>
          <a:xfrm>
            <a:off x="7166121" y="2091021"/>
            <a:ext cx="1861017" cy="4048134"/>
          </a:xfrm>
          <a:prstGeom prst="rect">
            <a:avLst/>
          </a:prstGeom>
        </p:spPr>
      </p:pic>
    </p:spTree>
    <p:extLst>
      <p:ext uri="{BB962C8B-B14F-4D97-AF65-F5344CB8AC3E}">
        <p14:creationId xmlns:p14="http://schemas.microsoft.com/office/powerpoint/2010/main" val="3755445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714375"/>
          </a:xfrm>
          <a:prstGeom prst="rect">
            <a:avLst/>
          </a:prstGeom>
          <a:noFill/>
          <a:ln w="9525">
            <a:noFill/>
            <a:miter lim="800000"/>
            <a:headEnd/>
            <a:tailEnd/>
          </a:ln>
        </p:spPr>
        <p:txBody>
          <a:bodyPr anchor="ctr">
            <a:normAutofit fontScale="97500" lnSpcReduction="10000"/>
          </a:bodyPr>
          <a:lstStyle/>
          <a:p>
            <a:pPr algn="ctr" eaLnBrk="1" fontAlgn="auto" hangingPunct="1">
              <a:spcAft>
                <a:spcPts val="0"/>
              </a:spcAft>
              <a:defRPr/>
            </a:pPr>
            <a:r>
              <a:rPr lang="sk-SK" sz="4400" b="1" dirty="0">
                <a:solidFill>
                  <a:srgbClr val="003399"/>
                </a:solidFill>
                <a:latin typeface="+mj-lt"/>
                <a:ea typeface="+mj-ea"/>
                <a:cs typeface="+mj-cs"/>
              </a:rPr>
              <a:t>Kategórie / skupiny tovarov</a:t>
            </a:r>
            <a:endParaRPr lang="sk-SK" sz="4400" b="1" dirty="0" smtClean="0">
              <a:solidFill>
                <a:srgbClr val="003399"/>
              </a:solidFill>
              <a:latin typeface="+mj-lt"/>
              <a:ea typeface="+mj-ea"/>
              <a:cs typeface="+mj-cs"/>
            </a:endParaRPr>
          </a:p>
        </p:txBody>
      </p:sp>
      <p:sp>
        <p:nvSpPr>
          <p:cNvPr id="7" name="Obdĺžnik 6"/>
          <p:cNvSpPr/>
          <p:nvPr/>
        </p:nvSpPr>
        <p:spPr>
          <a:xfrm>
            <a:off x="216186" y="656692"/>
            <a:ext cx="8810952" cy="646331"/>
          </a:xfrm>
          <a:prstGeom prst="rect">
            <a:avLst/>
          </a:prstGeom>
        </p:spPr>
        <p:txBody>
          <a:bodyPr wrap="square">
            <a:spAutoFit/>
          </a:bodyPr>
          <a:lstStyle/>
          <a:p>
            <a:r>
              <a:rPr lang="sk-SK" dirty="0"/>
              <a:t>Ak má vaša prevádzka / podnik viacero položiek môžete kategórie vytvárať v stromovej </a:t>
            </a:r>
            <a:r>
              <a:rPr lang="sk-SK" dirty="0" smtClean="0"/>
              <a:t>štruktúre </a:t>
            </a:r>
            <a:r>
              <a:rPr lang="sk-SK" dirty="0"/>
              <a:t>a takto položky efektívnejšie triediť</a:t>
            </a:r>
            <a:r>
              <a:rPr lang="sk-SK" dirty="0" smtClean="0"/>
              <a:t>.</a:t>
            </a:r>
            <a:endParaRPr lang="sk-SK" dirty="0"/>
          </a:p>
        </p:txBody>
      </p:sp>
      <p:sp>
        <p:nvSpPr>
          <p:cNvPr id="8" name="Obdĺžnik 7"/>
          <p:cNvSpPr/>
          <p:nvPr/>
        </p:nvSpPr>
        <p:spPr>
          <a:xfrm>
            <a:off x="216186" y="1911344"/>
            <a:ext cx="4306314" cy="646331"/>
          </a:xfrm>
          <a:prstGeom prst="rect">
            <a:avLst/>
          </a:prstGeom>
        </p:spPr>
        <p:txBody>
          <a:bodyPr wrap="square">
            <a:spAutoFit/>
          </a:bodyPr>
          <a:lstStyle/>
          <a:p>
            <a:r>
              <a:rPr lang="sk-SK" dirty="0"/>
              <a:t>Pre vytvorenie "</a:t>
            </a:r>
            <a:r>
              <a:rPr lang="sk-SK" dirty="0" err="1"/>
              <a:t>podkategórie</a:t>
            </a:r>
            <a:r>
              <a:rPr lang="sk-SK" dirty="0"/>
              <a:t>" podržte prst na ikone "ozubeného kolieska".</a:t>
            </a:r>
          </a:p>
        </p:txBody>
      </p:sp>
      <p:sp>
        <p:nvSpPr>
          <p:cNvPr id="11" name="Obdĺžnik 10"/>
          <p:cNvSpPr/>
          <p:nvPr/>
        </p:nvSpPr>
        <p:spPr>
          <a:xfrm>
            <a:off x="216186" y="2685372"/>
            <a:ext cx="5057822" cy="646331"/>
          </a:xfrm>
          <a:prstGeom prst="rect">
            <a:avLst/>
          </a:prstGeom>
        </p:spPr>
        <p:txBody>
          <a:bodyPr wrap="square">
            <a:spAutoFit/>
          </a:bodyPr>
          <a:lstStyle/>
          <a:p>
            <a:r>
              <a:rPr lang="sk-SK" dirty="0"/>
              <a:t>Ponúkne sa vám dialógové okno s možnosťami, kde jedna z nich je vytvorenie </a:t>
            </a:r>
            <a:r>
              <a:rPr lang="sk-SK" dirty="0" err="1" smtClean="0"/>
              <a:t>podkategórie</a:t>
            </a:r>
            <a:r>
              <a:rPr lang="sk-SK" dirty="0"/>
              <a:t>.</a:t>
            </a:r>
          </a:p>
        </p:txBody>
      </p:sp>
      <p:pic>
        <p:nvPicPr>
          <p:cNvPr id="13" name="Obrázok 12"/>
          <p:cNvPicPr>
            <a:picLocks noChangeAspect="1"/>
          </p:cNvPicPr>
          <p:nvPr/>
        </p:nvPicPr>
        <p:blipFill>
          <a:blip r:embed="rId2"/>
          <a:stretch>
            <a:fillRect/>
          </a:stretch>
        </p:blipFill>
        <p:spPr>
          <a:xfrm>
            <a:off x="6372200" y="1877216"/>
            <a:ext cx="1957555" cy="4257092"/>
          </a:xfrm>
          <a:prstGeom prst="rect">
            <a:avLst/>
          </a:prstGeom>
        </p:spPr>
      </p:pic>
      <p:sp>
        <p:nvSpPr>
          <p:cNvPr id="17" name="Obdĺžnik 16"/>
          <p:cNvSpPr/>
          <p:nvPr/>
        </p:nvSpPr>
        <p:spPr>
          <a:xfrm>
            <a:off x="216186" y="3453682"/>
            <a:ext cx="6272792" cy="1200329"/>
          </a:xfrm>
          <a:prstGeom prst="rect">
            <a:avLst/>
          </a:prstGeom>
        </p:spPr>
        <p:txBody>
          <a:bodyPr wrap="square">
            <a:spAutoFit/>
          </a:bodyPr>
          <a:lstStyle/>
          <a:p>
            <a:r>
              <a:rPr lang="sk-SK" dirty="0"/>
              <a:t>Ďalšími možnosťami sú premenovanie, zmazanie kategórie a pridanie nového produktu (predajnej položky). Pozor, ak zmažete kategóriu, ktorá obsahuje položky (tovary), tie sa automatický zaradia </a:t>
            </a:r>
            <a:r>
              <a:rPr lang="sk-SK" dirty="0" smtClean="0"/>
              <a:t>do </a:t>
            </a:r>
            <a:r>
              <a:rPr lang="sk-SK" dirty="0"/>
              <a:t>kategórie s názvom "</a:t>
            </a:r>
            <a:r>
              <a:rPr lang="sk-SK" dirty="0" smtClean="0"/>
              <a:t>Nezaradené</a:t>
            </a:r>
            <a:r>
              <a:rPr lang="sk-SK" dirty="0"/>
              <a:t>".</a:t>
            </a:r>
          </a:p>
        </p:txBody>
      </p:sp>
    </p:spTree>
    <p:extLst>
      <p:ext uri="{BB962C8B-B14F-4D97-AF65-F5344CB8AC3E}">
        <p14:creationId xmlns:p14="http://schemas.microsoft.com/office/powerpoint/2010/main" val="3220967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714375"/>
          </a:xfrm>
          <a:prstGeom prst="rect">
            <a:avLst/>
          </a:prstGeom>
          <a:noFill/>
          <a:ln w="9525">
            <a:noFill/>
            <a:miter lim="800000"/>
            <a:headEnd/>
            <a:tailEnd/>
          </a:ln>
        </p:spPr>
        <p:txBody>
          <a:bodyPr anchor="ctr">
            <a:normAutofit fontScale="97500" lnSpcReduction="10000"/>
          </a:bodyPr>
          <a:lstStyle/>
          <a:p>
            <a:pPr algn="ctr" eaLnBrk="1" fontAlgn="auto" hangingPunct="1">
              <a:spcAft>
                <a:spcPts val="0"/>
              </a:spcAft>
              <a:defRPr/>
            </a:pPr>
            <a:r>
              <a:rPr lang="sk-SK" sz="4400" b="1" dirty="0">
                <a:solidFill>
                  <a:srgbClr val="003399"/>
                </a:solidFill>
                <a:latin typeface="+mj-lt"/>
                <a:ea typeface="+mj-ea"/>
                <a:cs typeface="+mj-cs"/>
              </a:rPr>
              <a:t>Nová položka, produkt, tovar</a:t>
            </a:r>
            <a:endParaRPr lang="sk-SK" sz="4400" b="1" dirty="0" smtClean="0">
              <a:solidFill>
                <a:srgbClr val="003399"/>
              </a:solidFill>
              <a:latin typeface="+mj-lt"/>
              <a:ea typeface="+mj-ea"/>
              <a:cs typeface="+mj-cs"/>
            </a:endParaRPr>
          </a:p>
        </p:txBody>
      </p:sp>
      <p:sp>
        <p:nvSpPr>
          <p:cNvPr id="7" name="Obdĺžnik 6"/>
          <p:cNvSpPr/>
          <p:nvPr/>
        </p:nvSpPr>
        <p:spPr>
          <a:xfrm>
            <a:off x="216186" y="1016732"/>
            <a:ext cx="4572000" cy="923330"/>
          </a:xfrm>
          <a:prstGeom prst="rect">
            <a:avLst/>
          </a:prstGeom>
        </p:spPr>
        <p:txBody>
          <a:bodyPr>
            <a:spAutoFit/>
          </a:bodyPr>
          <a:lstStyle/>
          <a:p>
            <a:r>
              <a:rPr lang="sk-SK" dirty="0">
                <a:solidFill>
                  <a:srgbClr val="000000"/>
                </a:solidFill>
                <a:latin typeface="helvetica" panose="020B0604020202020204" pitchFamily="34" charset="0"/>
              </a:rPr>
              <a:t>Novú predajnú položku vytvoríte cez kategóriu, čím sa do nej aj automaticky zaradí. </a:t>
            </a:r>
            <a:endParaRPr lang="sk-SK" dirty="0"/>
          </a:p>
        </p:txBody>
      </p:sp>
      <p:sp>
        <p:nvSpPr>
          <p:cNvPr id="8" name="Obdĺžnik 7"/>
          <p:cNvSpPr/>
          <p:nvPr/>
        </p:nvSpPr>
        <p:spPr>
          <a:xfrm>
            <a:off x="216186" y="1940062"/>
            <a:ext cx="4572000" cy="923330"/>
          </a:xfrm>
          <a:prstGeom prst="rect">
            <a:avLst/>
          </a:prstGeom>
        </p:spPr>
        <p:txBody>
          <a:bodyPr>
            <a:spAutoFit/>
          </a:bodyPr>
          <a:lstStyle/>
          <a:p>
            <a:r>
              <a:rPr lang="sk-SK" dirty="0"/>
              <a:t>Efektívnejšia cesta (+ viac možnosti) vytvárania skladových položiek je cez skladový systém.</a:t>
            </a:r>
          </a:p>
        </p:txBody>
      </p:sp>
      <p:sp>
        <p:nvSpPr>
          <p:cNvPr id="11" name="Obdĺžnik 10"/>
          <p:cNvSpPr/>
          <p:nvPr/>
        </p:nvSpPr>
        <p:spPr>
          <a:xfrm>
            <a:off x="225339" y="2863392"/>
            <a:ext cx="4572000" cy="646331"/>
          </a:xfrm>
          <a:prstGeom prst="rect">
            <a:avLst/>
          </a:prstGeom>
        </p:spPr>
        <p:txBody>
          <a:bodyPr>
            <a:spAutoFit/>
          </a:bodyPr>
          <a:lstStyle/>
          <a:p>
            <a:r>
              <a:rPr lang="pl-PL" dirty="0"/>
              <a:t>V "menu" kliknite na "Kategórie a </a:t>
            </a:r>
            <a:r>
              <a:rPr lang="pl-PL" dirty="0" smtClean="0"/>
              <a:t>produkty”.</a:t>
            </a:r>
            <a:endParaRPr lang="sk-SK" dirty="0"/>
          </a:p>
        </p:txBody>
      </p:sp>
      <p:pic>
        <p:nvPicPr>
          <p:cNvPr id="13" name="Obrázok 12"/>
          <p:cNvPicPr>
            <a:picLocks noChangeAspect="1"/>
          </p:cNvPicPr>
          <p:nvPr/>
        </p:nvPicPr>
        <p:blipFill>
          <a:blip r:embed="rId2"/>
          <a:stretch>
            <a:fillRect/>
          </a:stretch>
        </p:blipFill>
        <p:spPr>
          <a:xfrm>
            <a:off x="4319972" y="1016732"/>
            <a:ext cx="2369472" cy="5133855"/>
          </a:xfrm>
          <a:prstGeom prst="rect">
            <a:avLst/>
          </a:prstGeom>
        </p:spPr>
      </p:pic>
      <p:sp>
        <p:nvSpPr>
          <p:cNvPr id="15" name="Obdĺžnik 14"/>
          <p:cNvSpPr/>
          <p:nvPr/>
        </p:nvSpPr>
        <p:spPr>
          <a:xfrm>
            <a:off x="225339" y="3583659"/>
            <a:ext cx="4094633" cy="923330"/>
          </a:xfrm>
          <a:prstGeom prst="rect">
            <a:avLst/>
          </a:prstGeom>
        </p:spPr>
        <p:txBody>
          <a:bodyPr wrap="square">
            <a:spAutoFit/>
          </a:bodyPr>
          <a:lstStyle/>
          <a:p>
            <a:r>
              <a:rPr lang="sk-SK" dirty="0"/>
              <a:t>Zvoľte kategóriu do ktorej chcete pridať položku a podržte prst na ikone "ozubené koleso".</a:t>
            </a:r>
          </a:p>
        </p:txBody>
      </p:sp>
      <p:sp>
        <p:nvSpPr>
          <p:cNvPr id="16" name="Obdĺžnik 15"/>
          <p:cNvSpPr/>
          <p:nvPr/>
        </p:nvSpPr>
        <p:spPr>
          <a:xfrm>
            <a:off x="216186" y="4578072"/>
            <a:ext cx="4572000" cy="646331"/>
          </a:xfrm>
          <a:prstGeom prst="rect">
            <a:avLst/>
          </a:prstGeom>
        </p:spPr>
        <p:txBody>
          <a:bodyPr>
            <a:spAutoFit/>
          </a:bodyPr>
          <a:lstStyle/>
          <a:p>
            <a:r>
              <a:rPr lang="sk-SK" dirty="0"/>
              <a:t>Ponúkne sa vám dialógové okno, kde jedna z možností je "Nový produkt":</a:t>
            </a:r>
          </a:p>
        </p:txBody>
      </p:sp>
      <p:pic>
        <p:nvPicPr>
          <p:cNvPr id="17" name="Obrázok 16"/>
          <p:cNvPicPr>
            <a:picLocks noChangeAspect="1"/>
          </p:cNvPicPr>
          <p:nvPr/>
        </p:nvPicPr>
        <p:blipFill>
          <a:blip r:embed="rId3"/>
          <a:stretch>
            <a:fillRect/>
          </a:stretch>
        </p:blipFill>
        <p:spPr>
          <a:xfrm>
            <a:off x="6689444" y="1017315"/>
            <a:ext cx="2255204" cy="5133272"/>
          </a:xfrm>
          <a:prstGeom prst="rect">
            <a:avLst/>
          </a:prstGeom>
        </p:spPr>
      </p:pic>
    </p:spTree>
    <p:extLst>
      <p:ext uri="{BB962C8B-B14F-4D97-AF65-F5344CB8AC3E}">
        <p14:creationId xmlns:p14="http://schemas.microsoft.com/office/powerpoint/2010/main" val="4283045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439652" y="118269"/>
            <a:ext cx="6696744" cy="1102519"/>
          </a:xfrm>
          <a:prstGeom prst="rect">
            <a:avLst/>
          </a:prstGeom>
          <a:noFill/>
          <a:ln w="9525">
            <a:noFill/>
            <a:miter lim="800000"/>
            <a:headEnd/>
            <a:tailEnd/>
          </a:ln>
        </p:spPr>
        <p:txBody>
          <a:bodyPr anchor="ctr"/>
          <a:lstStyle/>
          <a:p>
            <a:pPr eaLnBrk="1" fontAlgn="auto" hangingPunct="1">
              <a:spcAft>
                <a:spcPts val="0"/>
              </a:spcAft>
              <a:defRPr/>
            </a:pPr>
            <a:r>
              <a:rPr lang="sk-SK" sz="4300" b="1" dirty="0" smtClean="0">
                <a:solidFill>
                  <a:srgbClr val="003399"/>
                </a:solidFill>
                <a:latin typeface="Calibri" pitchFamily="34" charset="0"/>
                <a:ea typeface="+mj-ea"/>
                <a:cs typeface="+mj-cs"/>
              </a:rPr>
              <a:t>Možné integrácie systému</a:t>
            </a:r>
            <a:endParaRPr lang="sk-SK" sz="4300" b="1" dirty="0">
              <a:solidFill>
                <a:srgbClr val="003399"/>
              </a:solidFill>
              <a:latin typeface="Calibri" pitchFamily="34" charset="0"/>
              <a:ea typeface="+mj-ea"/>
              <a:cs typeface="+mj-cs"/>
            </a:endParaRPr>
          </a:p>
          <a:p>
            <a:pPr eaLnBrk="1" fontAlgn="auto" hangingPunct="1">
              <a:spcAft>
                <a:spcPts val="0"/>
              </a:spcAft>
              <a:defRPr/>
            </a:pPr>
            <a:r>
              <a:rPr lang="sk-SK" sz="4300" b="1" dirty="0">
                <a:solidFill>
                  <a:srgbClr val="003399"/>
                </a:solidFill>
                <a:latin typeface="Calibri" pitchFamily="34" charset="0"/>
                <a:ea typeface="+mj-ea"/>
                <a:cs typeface="+mj-cs"/>
              </a:rPr>
              <a:t> </a:t>
            </a:r>
          </a:p>
        </p:txBody>
      </p:sp>
      <p:pic>
        <p:nvPicPr>
          <p:cNvPr id="2" name="Obrázok 1"/>
          <p:cNvPicPr>
            <a:picLocks noChangeAspect="1"/>
          </p:cNvPicPr>
          <p:nvPr/>
        </p:nvPicPr>
        <p:blipFill>
          <a:blip r:embed="rId2"/>
          <a:stretch>
            <a:fillRect/>
          </a:stretch>
        </p:blipFill>
        <p:spPr>
          <a:xfrm>
            <a:off x="1439652" y="1230510"/>
            <a:ext cx="5099022" cy="3206601"/>
          </a:xfrm>
          <a:prstGeom prst="rect">
            <a:avLst/>
          </a:prstGeom>
        </p:spPr>
      </p:pic>
    </p:spTree>
    <p:extLst>
      <p:ext uri="{BB962C8B-B14F-4D97-AF65-F5344CB8AC3E}">
        <p14:creationId xmlns:p14="http://schemas.microsoft.com/office/powerpoint/2010/main" val="3727017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714375"/>
          </a:xfrm>
          <a:prstGeom prst="rect">
            <a:avLst/>
          </a:prstGeom>
          <a:noFill/>
          <a:ln w="9525">
            <a:noFill/>
            <a:miter lim="800000"/>
            <a:headEnd/>
            <a:tailEnd/>
          </a:ln>
        </p:spPr>
        <p:txBody>
          <a:bodyPr anchor="ctr">
            <a:normAutofit fontScale="97500" lnSpcReduction="10000"/>
          </a:bodyPr>
          <a:lstStyle/>
          <a:p>
            <a:pPr algn="ctr" eaLnBrk="1" fontAlgn="auto" hangingPunct="1">
              <a:spcAft>
                <a:spcPts val="0"/>
              </a:spcAft>
              <a:defRPr/>
            </a:pPr>
            <a:r>
              <a:rPr lang="sk-SK" sz="4400" b="1" dirty="0">
                <a:solidFill>
                  <a:srgbClr val="003399"/>
                </a:solidFill>
                <a:latin typeface="+mj-lt"/>
                <a:ea typeface="+mj-ea"/>
                <a:cs typeface="+mj-cs"/>
              </a:rPr>
              <a:t>Nová položka, produkt, tovar</a:t>
            </a:r>
            <a:endParaRPr lang="sk-SK" sz="4400" b="1" dirty="0" smtClean="0">
              <a:solidFill>
                <a:srgbClr val="003399"/>
              </a:solidFill>
              <a:latin typeface="+mj-lt"/>
              <a:ea typeface="+mj-ea"/>
              <a:cs typeface="+mj-cs"/>
            </a:endParaRPr>
          </a:p>
        </p:txBody>
      </p:sp>
      <p:sp>
        <p:nvSpPr>
          <p:cNvPr id="2" name="Obdĺžnik 1"/>
          <p:cNvSpPr/>
          <p:nvPr/>
        </p:nvSpPr>
        <p:spPr>
          <a:xfrm>
            <a:off x="216186" y="1017315"/>
            <a:ext cx="4572000" cy="923330"/>
          </a:xfrm>
          <a:prstGeom prst="rect">
            <a:avLst/>
          </a:prstGeom>
        </p:spPr>
        <p:txBody>
          <a:bodyPr>
            <a:spAutoFit/>
          </a:bodyPr>
          <a:lstStyle/>
          <a:p>
            <a:r>
              <a:rPr lang="sk-SK" dirty="0"/>
              <a:t>Vyplňte potrebné údaje a kliknite na "Pridať" (čím sa položka uloží do databázy</a:t>
            </a:r>
            <a:r>
              <a:rPr lang="sk-SK" dirty="0" smtClean="0"/>
              <a:t>).</a:t>
            </a:r>
            <a:endParaRPr lang="sk-SK" dirty="0"/>
          </a:p>
        </p:txBody>
      </p:sp>
      <p:pic>
        <p:nvPicPr>
          <p:cNvPr id="3" name="Obrázok 2"/>
          <p:cNvPicPr>
            <a:picLocks noChangeAspect="1"/>
          </p:cNvPicPr>
          <p:nvPr/>
        </p:nvPicPr>
        <p:blipFill>
          <a:blip r:embed="rId2"/>
          <a:stretch>
            <a:fillRect/>
          </a:stretch>
        </p:blipFill>
        <p:spPr>
          <a:xfrm>
            <a:off x="4175956" y="1017314"/>
            <a:ext cx="2328788" cy="5133273"/>
          </a:xfrm>
          <a:prstGeom prst="rect">
            <a:avLst/>
          </a:prstGeom>
        </p:spPr>
      </p:pic>
      <p:sp>
        <p:nvSpPr>
          <p:cNvPr id="5" name="Obdĺžnik 4"/>
          <p:cNvSpPr/>
          <p:nvPr/>
        </p:nvSpPr>
        <p:spPr>
          <a:xfrm>
            <a:off x="221345" y="2196852"/>
            <a:ext cx="4170635" cy="646331"/>
          </a:xfrm>
          <a:prstGeom prst="rect">
            <a:avLst/>
          </a:prstGeom>
        </p:spPr>
        <p:txBody>
          <a:bodyPr wrap="square">
            <a:spAutoFit/>
          </a:bodyPr>
          <a:lstStyle/>
          <a:p>
            <a:r>
              <a:rPr lang="sk-SK" dirty="0"/>
              <a:t>Vyhľadať položku môžete zadaním textu do vyhľadávacieho </a:t>
            </a:r>
            <a:r>
              <a:rPr lang="sk-SK" dirty="0" smtClean="0"/>
              <a:t>poľa.</a:t>
            </a:r>
            <a:endParaRPr lang="sk-SK" dirty="0"/>
          </a:p>
        </p:txBody>
      </p:sp>
      <p:pic>
        <p:nvPicPr>
          <p:cNvPr id="6" name="Obrázok 5"/>
          <p:cNvPicPr>
            <a:picLocks noChangeAspect="1"/>
          </p:cNvPicPr>
          <p:nvPr/>
        </p:nvPicPr>
        <p:blipFill>
          <a:blip r:embed="rId3"/>
          <a:stretch>
            <a:fillRect/>
          </a:stretch>
        </p:blipFill>
        <p:spPr>
          <a:xfrm>
            <a:off x="6624228" y="1017314"/>
            <a:ext cx="2386900" cy="5133274"/>
          </a:xfrm>
          <a:prstGeom prst="rect">
            <a:avLst/>
          </a:prstGeom>
        </p:spPr>
      </p:pic>
    </p:spTree>
    <p:extLst>
      <p:ext uri="{BB962C8B-B14F-4D97-AF65-F5344CB8AC3E}">
        <p14:creationId xmlns:p14="http://schemas.microsoft.com/office/powerpoint/2010/main" val="2509935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0000" lnSpcReduction="10000"/>
          </a:bodyPr>
          <a:lstStyle/>
          <a:p>
            <a:pPr algn="ctr" eaLnBrk="1" fontAlgn="auto" hangingPunct="1">
              <a:spcAft>
                <a:spcPts val="0"/>
              </a:spcAft>
              <a:defRPr/>
            </a:pPr>
            <a:r>
              <a:rPr lang="sk-SK" sz="4400" b="1" dirty="0">
                <a:solidFill>
                  <a:srgbClr val="003399"/>
                </a:solidFill>
                <a:latin typeface="+mj-lt"/>
                <a:ea typeface="+mj-ea"/>
                <a:cs typeface="+mj-cs"/>
              </a:rPr>
              <a:t>Vytvorenie objednávky a vyplatenie účtu - logistická pokladňa</a:t>
            </a:r>
            <a:endParaRPr lang="sk-SK" sz="4400" b="1" dirty="0" smtClean="0">
              <a:solidFill>
                <a:srgbClr val="003399"/>
              </a:solidFill>
              <a:latin typeface="+mj-lt"/>
              <a:ea typeface="+mj-ea"/>
              <a:cs typeface="+mj-cs"/>
            </a:endParaRPr>
          </a:p>
        </p:txBody>
      </p:sp>
      <p:sp>
        <p:nvSpPr>
          <p:cNvPr id="8" name="Obdĺžnik 7"/>
          <p:cNvSpPr/>
          <p:nvPr/>
        </p:nvSpPr>
        <p:spPr>
          <a:xfrm>
            <a:off x="216186" y="1271054"/>
            <a:ext cx="4572000" cy="1200329"/>
          </a:xfrm>
          <a:prstGeom prst="rect">
            <a:avLst/>
          </a:prstGeom>
        </p:spPr>
        <p:txBody>
          <a:bodyPr wrap="square">
            <a:spAutoFit/>
          </a:bodyPr>
          <a:lstStyle/>
          <a:p>
            <a:r>
              <a:rPr lang="sk-SK" dirty="0"/>
              <a:t>Jednotlivé časti, ktorými teraz prejdeme obsahujú viacero funkcionalít. V tejto časti návodu je však dôležité prejsť základné kroky k vytvoreniu a vyplateniu účtu.</a:t>
            </a:r>
          </a:p>
        </p:txBody>
      </p:sp>
      <p:sp>
        <p:nvSpPr>
          <p:cNvPr id="9" name="Obdĺžnik 8"/>
          <p:cNvSpPr/>
          <p:nvPr/>
        </p:nvSpPr>
        <p:spPr>
          <a:xfrm>
            <a:off x="235985" y="2600908"/>
            <a:ext cx="4246675" cy="369332"/>
          </a:xfrm>
          <a:prstGeom prst="rect">
            <a:avLst/>
          </a:prstGeom>
        </p:spPr>
        <p:txBody>
          <a:bodyPr wrap="none">
            <a:spAutoFit/>
          </a:bodyPr>
          <a:lstStyle/>
          <a:p>
            <a:r>
              <a:rPr lang="sk-SK" dirty="0"/>
              <a:t>Pracovať budeme v logistickej pokladni.</a:t>
            </a:r>
          </a:p>
        </p:txBody>
      </p:sp>
      <p:sp>
        <p:nvSpPr>
          <p:cNvPr id="10" name="Obdĺžnik 9"/>
          <p:cNvSpPr/>
          <p:nvPr/>
        </p:nvSpPr>
        <p:spPr>
          <a:xfrm>
            <a:off x="216186" y="3108335"/>
            <a:ext cx="3655168" cy="369332"/>
          </a:xfrm>
          <a:prstGeom prst="rect">
            <a:avLst/>
          </a:prstGeom>
        </p:spPr>
        <p:txBody>
          <a:bodyPr wrap="none">
            <a:spAutoFit/>
          </a:bodyPr>
          <a:lstStyle/>
          <a:p>
            <a:r>
              <a:rPr lang="sk-SK" dirty="0"/>
              <a:t>Zvoľte mód "Logistická </a:t>
            </a:r>
            <a:r>
              <a:rPr lang="sk-SK" dirty="0" smtClean="0"/>
              <a:t>pokladňa“.</a:t>
            </a:r>
            <a:endParaRPr lang="sk-SK" dirty="0"/>
          </a:p>
        </p:txBody>
      </p:sp>
      <p:pic>
        <p:nvPicPr>
          <p:cNvPr id="11" name="Obrázok 10"/>
          <p:cNvPicPr>
            <a:picLocks noChangeAspect="1"/>
          </p:cNvPicPr>
          <p:nvPr/>
        </p:nvPicPr>
        <p:blipFill>
          <a:blip r:embed="rId2"/>
          <a:stretch>
            <a:fillRect/>
          </a:stretch>
        </p:blipFill>
        <p:spPr>
          <a:xfrm>
            <a:off x="5680164" y="1268760"/>
            <a:ext cx="2420228" cy="5196584"/>
          </a:xfrm>
          <a:prstGeom prst="rect">
            <a:avLst/>
          </a:prstGeom>
        </p:spPr>
      </p:pic>
    </p:spTree>
    <p:extLst>
      <p:ext uri="{BB962C8B-B14F-4D97-AF65-F5344CB8AC3E}">
        <p14:creationId xmlns:p14="http://schemas.microsoft.com/office/powerpoint/2010/main" val="1757625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0000" lnSpcReduction="10000"/>
          </a:bodyPr>
          <a:lstStyle/>
          <a:p>
            <a:pPr algn="ctr" eaLnBrk="1" fontAlgn="auto" hangingPunct="1">
              <a:spcAft>
                <a:spcPts val="0"/>
              </a:spcAft>
              <a:defRPr/>
            </a:pPr>
            <a:r>
              <a:rPr lang="sk-SK" sz="4400" b="1" dirty="0">
                <a:solidFill>
                  <a:srgbClr val="003399"/>
                </a:solidFill>
                <a:latin typeface="+mj-lt"/>
                <a:ea typeface="+mj-ea"/>
                <a:cs typeface="+mj-cs"/>
              </a:rPr>
              <a:t>Vytvorenie objednávky a vyplatenie účtu - logistická pokladňa</a:t>
            </a:r>
            <a:endParaRPr lang="sk-SK" sz="4400" b="1" dirty="0" smtClean="0">
              <a:solidFill>
                <a:srgbClr val="003399"/>
              </a:solidFill>
              <a:latin typeface="+mj-lt"/>
              <a:ea typeface="+mj-ea"/>
              <a:cs typeface="+mj-cs"/>
            </a:endParaRPr>
          </a:p>
        </p:txBody>
      </p:sp>
      <p:sp>
        <p:nvSpPr>
          <p:cNvPr id="2" name="Obdĺžnik 1"/>
          <p:cNvSpPr/>
          <p:nvPr/>
        </p:nvSpPr>
        <p:spPr>
          <a:xfrm>
            <a:off x="228737" y="1285342"/>
            <a:ext cx="4572000" cy="1200329"/>
          </a:xfrm>
          <a:prstGeom prst="rect">
            <a:avLst/>
          </a:prstGeom>
        </p:spPr>
        <p:txBody>
          <a:bodyPr>
            <a:spAutoFit/>
          </a:bodyPr>
          <a:lstStyle/>
          <a:p>
            <a:r>
              <a:rPr lang="sk-SK" dirty="0"/>
              <a:t>Ako prvé sa vám zobrazí zoznam objednávok / účtov, kde pri plnom pracovnom používaní nájdete otvorené aj uzavreté účty. </a:t>
            </a:r>
          </a:p>
        </p:txBody>
      </p:sp>
      <p:sp>
        <p:nvSpPr>
          <p:cNvPr id="3" name="Obdĺžnik 2"/>
          <p:cNvSpPr/>
          <p:nvPr/>
        </p:nvSpPr>
        <p:spPr>
          <a:xfrm>
            <a:off x="239018" y="2636912"/>
            <a:ext cx="4693022" cy="2862322"/>
          </a:xfrm>
          <a:prstGeom prst="rect">
            <a:avLst/>
          </a:prstGeom>
        </p:spPr>
        <p:txBody>
          <a:bodyPr wrap="square">
            <a:spAutoFit/>
          </a:bodyPr>
          <a:lstStyle/>
          <a:p>
            <a:r>
              <a:rPr lang="sk-SK" dirty="0"/>
              <a:t>V aplikácii sa na viacerých miestach stretnete s pojmom "objednávka" . Keďže </a:t>
            </a:r>
            <a:r>
              <a:rPr lang="sk-SK" dirty="0" err="1"/>
              <a:t>Resinos</a:t>
            </a:r>
            <a:r>
              <a:rPr lang="sk-SK" dirty="0"/>
              <a:t> POS je </a:t>
            </a:r>
            <a:r>
              <a:rPr lang="sk-SK" dirty="0" smtClean="0"/>
              <a:t>viacúčelový, </a:t>
            </a:r>
            <a:r>
              <a:rPr lang="sk-SK" dirty="0"/>
              <a:t>predovšetkým pracuje s objednávkami, ktoré sa stanú "účtom" až po vyplatení, presnejšie ak nadobudnú spôsob platby a </a:t>
            </a:r>
            <a:r>
              <a:rPr lang="sk-SK" dirty="0" err="1"/>
              <a:t>eKasa</a:t>
            </a:r>
            <a:r>
              <a:rPr lang="sk-SK" dirty="0"/>
              <a:t> náležitosti. Takže aj pri rýchlom vytváraní účtov (napríklad: pekáreň) aplikácia pracuje s objednávkami, ktoré </a:t>
            </a:r>
            <a:r>
              <a:rPr lang="sk-SK" dirty="0" smtClean="0"/>
              <a:t>na </a:t>
            </a:r>
            <a:r>
              <a:rPr lang="sk-SK" dirty="0"/>
              <a:t>konci procesu nadobudnú stav </a:t>
            </a:r>
            <a:r>
              <a:rPr lang="sk-SK" dirty="0" smtClean="0"/>
              <a:t>vyplatenia.</a:t>
            </a:r>
            <a:endParaRPr lang="sk-SK" dirty="0"/>
          </a:p>
        </p:txBody>
      </p:sp>
      <p:sp>
        <p:nvSpPr>
          <p:cNvPr id="5" name="Obdĺžnik 4"/>
          <p:cNvSpPr/>
          <p:nvPr/>
        </p:nvSpPr>
        <p:spPr>
          <a:xfrm>
            <a:off x="5112060" y="1291059"/>
            <a:ext cx="3318537" cy="369332"/>
          </a:xfrm>
          <a:prstGeom prst="rect">
            <a:avLst/>
          </a:prstGeom>
        </p:spPr>
        <p:txBody>
          <a:bodyPr wrap="none">
            <a:spAutoFit/>
          </a:bodyPr>
          <a:lstStyle/>
          <a:p>
            <a:r>
              <a:rPr lang="sk-SK" dirty="0"/>
              <a:t>Kliknite na "Nová </a:t>
            </a:r>
            <a:r>
              <a:rPr lang="sk-SK" dirty="0" smtClean="0"/>
              <a:t>objednávka“.</a:t>
            </a:r>
            <a:endParaRPr lang="sk-SK" dirty="0"/>
          </a:p>
        </p:txBody>
      </p:sp>
      <p:pic>
        <p:nvPicPr>
          <p:cNvPr id="6" name="Obrázok 5"/>
          <p:cNvPicPr>
            <a:picLocks noChangeAspect="1"/>
          </p:cNvPicPr>
          <p:nvPr/>
        </p:nvPicPr>
        <p:blipFill>
          <a:blip r:embed="rId2"/>
          <a:stretch>
            <a:fillRect/>
          </a:stretch>
        </p:blipFill>
        <p:spPr>
          <a:xfrm>
            <a:off x="5796136" y="1684389"/>
            <a:ext cx="2196244" cy="4802185"/>
          </a:xfrm>
          <a:prstGeom prst="rect">
            <a:avLst/>
          </a:prstGeom>
        </p:spPr>
      </p:pic>
    </p:spTree>
    <p:extLst>
      <p:ext uri="{BB962C8B-B14F-4D97-AF65-F5344CB8AC3E}">
        <p14:creationId xmlns:p14="http://schemas.microsoft.com/office/powerpoint/2010/main" val="1938433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0000" lnSpcReduction="10000"/>
          </a:bodyPr>
          <a:lstStyle/>
          <a:p>
            <a:pPr algn="ctr" eaLnBrk="1" fontAlgn="auto" hangingPunct="1">
              <a:spcAft>
                <a:spcPts val="0"/>
              </a:spcAft>
              <a:defRPr/>
            </a:pPr>
            <a:r>
              <a:rPr lang="sk-SK" sz="4400" b="1" dirty="0">
                <a:solidFill>
                  <a:srgbClr val="003399"/>
                </a:solidFill>
                <a:latin typeface="+mj-lt"/>
                <a:ea typeface="+mj-ea"/>
                <a:cs typeface="+mj-cs"/>
              </a:rPr>
              <a:t>Vytvorenie objednávky a vyplatenie účtu - logistická pokladňa</a:t>
            </a:r>
            <a:endParaRPr lang="sk-SK" sz="4400" b="1" dirty="0" smtClean="0">
              <a:solidFill>
                <a:srgbClr val="003399"/>
              </a:solidFill>
              <a:latin typeface="+mj-lt"/>
              <a:ea typeface="+mj-ea"/>
              <a:cs typeface="+mj-cs"/>
            </a:endParaRPr>
          </a:p>
        </p:txBody>
      </p:sp>
      <p:sp>
        <p:nvSpPr>
          <p:cNvPr id="2" name="Obdĺžnik 1"/>
          <p:cNvSpPr/>
          <p:nvPr/>
        </p:nvSpPr>
        <p:spPr>
          <a:xfrm>
            <a:off x="228737" y="1285342"/>
            <a:ext cx="4572000" cy="1477328"/>
          </a:xfrm>
          <a:prstGeom prst="rect">
            <a:avLst/>
          </a:prstGeom>
        </p:spPr>
        <p:txBody>
          <a:bodyPr>
            <a:spAutoFit/>
          </a:bodyPr>
          <a:lstStyle/>
          <a:p>
            <a:r>
              <a:rPr lang="sk-SK" dirty="0"/>
              <a:t>Pracovné prostredie pokladne má 2 rozloženia. Na "stojato" (</a:t>
            </a:r>
            <a:r>
              <a:rPr lang="sk-SK" dirty="0" err="1"/>
              <a:t>portrait</a:t>
            </a:r>
            <a:r>
              <a:rPr lang="sk-SK" dirty="0"/>
              <a:t>) pre mobilné zariadenia a platobné terminály a na "ležato" (</a:t>
            </a:r>
            <a:r>
              <a:rPr lang="sk-SK" dirty="0" err="1"/>
              <a:t>landscape</a:t>
            </a:r>
            <a:r>
              <a:rPr lang="sk-SK" dirty="0"/>
              <a:t>) pre širokouhlé monitory. Princíp práce </a:t>
            </a:r>
            <a:r>
              <a:rPr lang="sk-SK" dirty="0" smtClean="0"/>
              <a:t>je </a:t>
            </a:r>
            <a:r>
              <a:rPr lang="sk-SK" dirty="0"/>
              <a:t>rovnaký. </a:t>
            </a:r>
          </a:p>
        </p:txBody>
      </p:sp>
      <p:sp>
        <p:nvSpPr>
          <p:cNvPr id="5" name="Obdĺžnik 4"/>
          <p:cNvSpPr/>
          <p:nvPr/>
        </p:nvSpPr>
        <p:spPr>
          <a:xfrm>
            <a:off x="4968044" y="1287886"/>
            <a:ext cx="4031940" cy="923330"/>
          </a:xfrm>
          <a:prstGeom prst="rect">
            <a:avLst/>
          </a:prstGeom>
        </p:spPr>
        <p:txBody>
          <a:bodyPr wrap="square">
            <a:spAutoFit/>
          </a:bodyPr>
          <a:lstStyle/>
          <a:p>
            <a:r>
              <a:rPr lang="sk-SK" dirty="0"/>
              <a:t>V tu uvedenom prípade do vyhľadávacieho poľa napíšte čo </a:t>
            </a:r>
            <a:r>
              <a:rPr lang="sk-SK" dirty="0" smtClean="0"/>
              <a:t>hľadáte.</a:t>
            </a:r>
            <a:endParaRPr lang="sk-SK" dirty="0"/>
          </a:p>
        </p:txBody>
      </p:sp>
      <p:sp>
        <p:nvSpPr>
          <p:cNvPr id="7" name="Obdĺžnik 6"/>
          <p:cNvSpPr/>
          <p:nvPr/>
        </p:nvSpPr>
        <p:spPr>
          <a:xfrm>
            <a:off x="229307" y="3007523"/>
            <a:ext cx="4572000" cy="646331"/>
          </a:xfrm>
          <a:prstGeom prst="rect">
            <a:avLst/>
          </a:prstGeom>
        </p:spPr>
        <p:txBody>
          <a:bodyPr>
            <a:spAutoFit/>
          </a:bodyPr>
          <a:lstStyle/>
          <a:p>
            <a:r>
              <a:rPr lang="sk-SK" dirty="0"/>
              <a:t>Pridajte položky do objednávky / účtu. Viete to spraviť 3 spôsobmi:</a:t>
            </a:r>
          </a:p>
        </p:txBody>
      </p:sp>
      <p:sp>
        <p:nvSpPr>
          <p:cNvPr id="8" name="Obdĺžnik 7"/>
          <p:cNvSpPr/>
          <p:nvPr/>
        </p:nvSpPr>
        <p:spPr>
          <a:xfrm>
            <a:off x="228737" y="3653854"/>
            <a:ext cx="4572000" cy="646331"/>
          </a:xfrm>
          <a:prstGeom prst="rect">
            <a:avLst/>
          </a:prstGeom>
        </p:spPr>
        <p:txBody>
          <a:bodyPr>
            <a:spAutoFit/>
          </a:bodyPr>
          <a:lstStyle/>
          <a:p>
            <a:r>
              <a:rPr lang="sk-SK" dirty="0" smtClean="0"/>
              <a:t>1. Do </a:t>
            </a:r>
            <a:r>
              <a:rPr lang="sk-SK" dirty="0"/>
              <a:t>vyhľadávacieho poľa napíšte čo hľadáte</a:t>
            </a:r>
          </a:p>
        </p:txBody>
      </p:sp>
      <p:sp>
        <p:nvSpPr>
          <p:cNvPr id="9" name="Obdĺžnik 8"/>
          <p:cNvSpPr/>
          <p:nvPr/>
        </p:nvSpPr>
        <p:spPr>
          <a:xfrm>
            <a:off x="213296" y="4268040"/>
            <a:ext cx="4572000" cy="923330"/>
          </a:xfrm>
          <a:prstGeom prst="rect">
            <a:avLst/>
          </a:prstGeom>
        </p:spPr>
        <p:txBody>
          <a:bodyPr>
            <a:spAutoFit/>
          </a:bodyPr>
          <a:lstStyle/>
          <a:p>
            <a:r>
              <a:rPr lang="sk-SK" dirty="0" smtClean="0"/>
              <a:t>2. Vyhľadajte </a:t>
            </a:r>
            <a:r>
              <a:rPr lang="sk-SK" dirty="0"/>
              <a:t>produkt podľa kategórie v ktorej sa nachádza (kliknutím na názov kategórie sa zobrazia produkty v nej)</a:t>
            </a:r>
          </a:p>
        </p:txBody>
      </p:sp>
      <p:sp>
        <p:nvSpPr>
          <p:cNvPr id="10" name="Obdĺžnik 9"/>
          <p:cNvSpPr/>
          <p:nvPr/>
        </p:nvSpPr>
        <p:spPr>
          <a:xfrm>
            <a:off x="228737" y="5205391"/>
            <a:ext cx="4572000" cy="646331"/>
          </a:xfrm>
          <a:prstGeom prst="rect">
            <a:avLst/>
          </a:prstGeom>
        </p:spPr>
        <p:txBody>
          <a:bodyPr>
            <a:spAutoFit/>
          </a:bodyPr>
          <a:lstStyle/>
          <a:p>
            <a:r>
              <a:rPr lang="sk-SK" dirty="0" smtClean="0"/>
              <a:t>3. Načítajte </a:t>
            </a:r>
            <a:r>
              <a:rPr lang="sk-SK" dirty="0"/>
              <a:t>produkt cez EAN kód prostredníctvom čítačky kódov</a:t>
            </a:r>
          </a:p>
        </p:txBody>
      </p:sp>
      <p:pic>
        <p:nvPicPr>
          <p:cNvPr id="11" name="Obrázok 10"/>
          <p:cNvPicPr>
            <a:picLocks noChangeAspect="1"/>
          </p:cNvPicPr>
          <p:nvPr/>
        </p:nvPicPr>
        <p:blipFill>
          <a:blip r:embed="rId2"/>
          <a:stretch>
            <a:fillRect/>
          </a:stretch>
        </p:blipFill>
        <p:spPr>
          <a:xfrm>
            <a:off x="5930691" y="1978379"/>
            <a:ext cx="2106645" cy="4643611"/>
          </a:xfrm>
          <a:prstGeom prst="rect">
            <a:avLst/>
          </a:prstGeom>
        </p:spPr>
      </p:pic>
    </p:spTree>
    <p:extLst>
      <p:ext uri="{BB962C8B-B14F-4D97-AF65-F5344CB8AC3E}">
        <p14:creationId xmlns:p14="http://schemas.microsoft.com/office/powerpoint/2010/main" val="3854301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0000" lnSpcReduction="10000"/>
          </a:bodyPr>
          <a:lstStyle/>
          <a:p>
            <a:pPr algn="ctr" eaLnBrk="1" fontAlgn="auto" hangingPunct="1">
              <a:spcAft>
                <a:spcPts val="0"/>
              </a:spcAft>
              <a:defRPr/>
            </a:pPr>
            <a:r>
              <a:rPr lang="sk-SK" sz="4400" b="1" dirty="0">
                <a:solidFill>
                  <a:srgbClr val="003399"/>
                </a:solidFill>
                <a:latin typeface="+mj-lt"/>
                <a:ea typeface="+mj-ea"/>
                <a:cs typeface="+mj-cs"/>
              </a:rPr>
              <a:t>Vytvorenie objednávky a vyplatenie účtu - logistická pokladňa</a:t>
            </a:r>
            <a:endParaRPr lang="sk-SK" sz="4400" b="1" dirty="0" smtClean="0">
              <a:solidFill>
                <a:srgbClr val="003399"/>
              </a:solidFill>
              <a:latin typeface="+mj-lt"/>
              <a:ea typeface="+mj-ea"/>
              <a:cs typeface="+mj-cs"/>
            </a:endParaRPr>
          </a:p>
        </p:txBody>
      </p:sp>
      <p:sp>
        <p:nvSpPr>
          <p:cNvPr id="3" name="Obdĺžnik 2"/>
          <p:cNvSpPr/>
          <p:nvPr/>
        </p:nvSpPr>
        <p:spPr>
          <a:xfrm>
            <a:off x="232197" y="1268760"/>
            <a:ext cx="4572000" cy="1754326"/>
          </a:xfrm>
          <a:prstGeom prst="rect">
            <a:avLst/>
          </a:prstGeom>
        </p:spPr>
        <p:txBody>
          <a:bodyPr>
            <a:spAutoFit/>
          </a:bodyPr>
          <a:lstStyle/>
          <a:p>
            <a:r>
              <a:rPr lang="sk-SK" dirty="0"/>
              <a:t>Kliknutím na položku ju pridáte na objednávku, zmení farbu na svetlo-červenú a zobrazí sa množstvo, ktoré daná objednávka obsahuje. Aplikácia ostáva v danom rozhraní, pretože očakáva pridávanie ďalších položiek.</a:t>
            </a:r>
          </a:p>
        </p:txBody>
      </p:sp>
      <p:pic>
        <p:nvPicPr>
          <p:cNvPr id="6" name="Obrázok 5"/>
          <p:cNvPicPr>
            <a:picLocks noChangeAspect="1"/>
          </p:cNvPicPr>
          <p:nvPr/>
        </p:nvPicPr>
        <p:blipFill>
          <a:blip r:embed="rId2"/>
          <a:stretch>
            <a:fillRect/>
          </a:stretch>
        </p:blipFill>
        <p:spPr>
          <a:xfrm>
            <a:off x="4804197" y="1376772"/>
            <a:ext cx="2100017" cy="4644516"/>
          </a:xfrm>
          <a:prstGeom prst="rect">
            <a:avLst/>
          </a:prstGeom>
        </p:spPr>
      </p:pic>
      <p:sp>
        <p:nvSpPr>
          <p:cNvPr id="12" name="Obdĺžnik 11"/>
          <p:cNvSpPr/>
          <p:nvPr/>
        </p:nvSpPr>
        <p:spPr>
          <a:xfrm>
            <a:off x="232197" y="3334931"/>
            <a:ext cx="4572000" cy="923330"/>
          </a:xfrm>
          <a:prstGeom prst="rect">
            <a:avLst/>
          </a:prstGeom>
        </p:spPr>
        <p:txBody>
          <a:bodyPr>
            <a:spAutoFit/>
          </a:bodyPr>
          <a:lstStyle/>
          <a:p>
            <a:r>
              <a:rPr lang="sk-SK" dirty="0"/>
              <a:t>Ak ste dokončili pridávanie položiek, kliknite na čierne </a:t>
            </a:r>
            <a:r>
              <a:rPr lang="sk-SK" dirty="0" smtClean="0"/>
              <a:t>tlačidlo </a:t>
            </a:r>
            <a:r>
              <a:rPr lang="sk-SK" dirty="0"/>
              <a:t>"vyúčtovať", kde sa nachádza aj suma celkového </a:t>
            </a:r>
            <a:r>
              <a:rPr lang="sk-SK" dirty="0" smtClean="0"/>
              <a:t>účtu.</a:t>
            </a:r>
            <a:endParaRPr lang="sk-SK" dirty="0"/>
          </a:p>
        </p:txBody>
      </p:sp>
      <p:pic>
        <p:nvPicPr>
          <p:cNvPr id="13" name="Obrázok 12"/>
          <p:cNvPicPr>
            <a:picLocks noChangeAspect="1"/>
          </p:cNvPicPr>
          <p:nvPr/>
        </p:nvPicPr>
        <p:blipFill>
          <a:blip r:embed="rId3"/>
          <a:stretch>
            <a:fillRect/>
          </a:stretch>
        </p:blipFill>
        <p:spPr>
          <a:xfrm>
            <a:off x="6895036" y="1362016"/>
            <a:ext cx="2133625" cy="4659272"/>
          </a:xfrm>
          <a:prstGeom prst="rect">
            <a:avLst/>
          </a:prstGeom>
        </p:spPr>
      </p:pic>
    </p:spTree>
    <p:extLst>
      <p:ext uri="{BB962C8B-B14F-4D97-AF65-F5344CB8AC3E}">
        <p14:creationId xmlns:p14="http://schemas.microsoft.com/office/powerpoint/2010/main" val="1651072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0000" lnSpcReduction="10000"/>
          </a:bodyPr>
          <a:lstStyle/>
          <a:p>
            <a:pPr algn="ctr" eaLnBrk="1" fontAlgn="auto" hangingPunct="1">
              <a:spcAft>
                <a:spcPts val="0"/>
              </a:spcAft>
              <a:defRPr/>
            </a:pPr>
            <a:r>
              <a:rPr lang="sk-SK" sz="4400" b="1" dirty="0">
                <a:solidFill>
                  <a:srgbClr val="003399"/>
                </a:solidFill>
                <a:latin typeface="+mj-lt"/>
                <a:ea typeface="+mj-ea"/>
                <a:cs typeface="+mj-cs"/>
              </a:rPr>
              <a:t>Vytvorenie objednávky a vyplatenie účtu - logistická pokladňa</a:t>
            </a:r>
            <a:endParaRPr lang="sk-SK" sz="4400" b="1" dirty="0" smtClean="0">
              <a:solidFill>
                <a:srgbClr val="003399"/>
              </a:solidFill>
              <a:latin typeface="+mj-lt"/>
              <a:ea typeface="+mj-ea"/>
              <a:cs typeface="+mj-cs"/>
            </a:endParaRPr>
          </a:p>
        </p:txBody>
      </p:sp>
      <p:sp>
        <p:nvSpPr>
          <p:cNvPr id="2" name="Obdĺžnik 1"/>
          <p:cNvSpPr/>
          <p:nvPr/>
        </p:nvSpPr>
        <p:spPr>
          <a:xfrm>
            <a:off x="216186" y="1273336"/>
            <a:ext cx="3995774" cy="923330"/>
          </a:xfrm>
          <a:prstGeom prst="rect">
            <a:avLst/>
          </a:prstGeom>
        </p:spPr>
        <p:txBody>
          <a:bodyPr wrap="square">
            <a:spAutoFit/>
          </a:bodyPr>
          <a:lstStyle/>
          <a:p>
            <a:r>
              <a:rPr lang="sk-SK" dirty="0"/>
              <a:t>Prešli ste do detailu objednávky, kde je možné previesť viacero úprav (neskôr). </a:t>
            </a:r>
          </a:p>
        </p:txBody>
      </p:sp>
      <p:sp>
        <p:nvSpPr>
          <p:cNvPr id="5" name="Obdĺžnik 4"/>
          <p:cNvSpPr/>
          <p:nvPr/>
        </p:nvSpPr>
        <p:spPr>
          <a:xfrm>
            <a:off x="220787" y="2348880"/>
            <a:ext cx="3991173" cy="2308324"/>
          </a:xfrm>
          <a:prstGeom prst="rect">
            <a:avLst/>
          </a:prstGeom>
        </p:spPr>
        <p:txBody>
          <a:bodyPr wrap="square">
            <a:spAutoFit/>
          </a:bodyPr>
          <a:lstStyle/>
          <a:p>
            <a:r>
              <a:rPr lang="sk-SK" dirty="0"/>
              <a:t>Kliknutím na čierne </a:t>
            </a:r>
            <a:r>
              <a:rPr lang="sk-SK" dirty="0" err="1"/>
              <a:t>tlačítko</a:t>
            </a:r>
            <a:r>
              <a:rPr lang="sk-SK" dirty="0"/>
              <a:t> s ikonou nákupného košíka sa vrátite do prostredia vyhľadávania a pridávania </a:t>
            </a:r>
            <a:r>
              <a:rPr lang="sk-SK" dirty="0" smtClean="0"/>
              <a:t>položiek.</a:t>
            </a:r>
            <a:endParaRPr lang="sk-SK" dirty="0"/>
          </a:p>
          <a:p>
            <a:endParaRPr lang="sk-SK" dirty="0"/>
          </a:p>
          <a:p>
            <a:r>
              <a:rPr lang="sk-SK" dirty="0"/>
              <a:t>Ak ste objednávku dokončili prejdite k vyplateniu kliknutím na preddefinovanú </a:t>
            </a:r>
            <a:r>
              <a:rPr lang="sk-SK" dirty="0" smtClean="0"/>
              <a:t>platbu.</a:t>
            </a:r>
            <a:endParaRPr lang="sk-SK" dirty="0"/>
          </a:p>
        </p:txBody>
      </p:sp>
      <p:pic>
        <p:nvPicPr>
          <p:cNvPr id="7" name="Obrázok 6"/>
          <p:cNvPicPr>
            <a:picLocks noChangeAspect="1"/>
          </p:cNvPicPr>
          <p:nvPr/>
        </p:nvPicPr>
        <p:blipFill>
          <a:blip r:embed="rId2"/>
          <a:stretch>
            <a:fillRect/>
          </a:stretch>
        </p:blipFill>
        <p:spPr>
          <a:xfrm>
            <a:off x="4343989" y="1268760"/>
            <a:ext cx="2220218" cy="4860112"/>
          </a:xfrm>
          <a:prstGeom prst="rect">
            <a:avLst/>
          </a:prstGeom>
        </p:spPr>
      </p:pic>
      <p:pic>
        <p:nvPicPr>
          <p:cNvPr id="8" name="Obrázok 7"/>
          <p:cNvPicPr>
            <a:picLocks noChangeAspect="1"/>
          </p:cNvPicPr>
          <p:nvPr/>
        </p:nvPicPr>
        <p:blipFill>
          <a:blip r:embed="rId3"/>
          <a:stretch>
            <a:fillRect/>
          </a:stretch>
        </p:blipFill>
        <p:spPr>
          <a:xfrm>
            <a:off x="6696236" y="1268760"/>
            <a:ext cx="2224673" cy="4841538"/>
          </a:xfrm>
          <a:prstGeom prst="rect">
            <a:avLst/>
          </a:prstGeom>
        </p:spPr>
      </p:pic>
    </p:spTree>
    <p:extLst>
      <p:ext uri="{BB962C8B-B14F-4D97-AF65-F5344CB8AC3E}">
        <p14:creationId xmlns:p14="http://schemas.microsoft.com/office/powerpoint/2010/main" val="3763572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0000" lnSpcReduction="10000"/>
          </a:bodyPr>
          <a:lstStyle/>
          <a:p>
            <a:pPr algn="ctr" eaLnBrk="1" fontAlgn="auto" hangingPunct="1">
              <a:spcAft>
                <a:spcPts val="0"/>
              </a:spcAft>
              <a:defRPr/>
            </a:pPr>
            <a:r>
              <a:rPr lang="sk-SK" sz="4400" b="1" dirty="0">
                <a:solidFill>
                  <a:srgbClr val="003399"/>
                </a:solidFill>
                <a:latin typeface="+mj-lt"/>
                <a:ea typeface="+mj-ea"/>
                <a:cs typeface="+mj-cs"/>
              </a:rPr>
              <a:t>Vytvorenie objednávky a vyplatenie účtu - logistická pokladňa</a:t>
            </a:r>
            <a:endParaRPr lang="sk-SK" sz="4400" b="1" dirty="0" smtClean="0">
              <a:solidFill>
                <a:srgbClr val="003399"/>
              </a:solidFill>
              <a:latin typeface="+mj-lt"/>
              <a:ea typeface="+mj-ea"/>
              <a:cs typeface="+mj-cs"/>
            </a:endParaRPr>
          </a:p>
        </p:txBody>
      </p:sp>
      <p:sp>
        <p:nvSpPr>
          <p:cNvPr id="3" name="Obdĺžnik 2"/>
          <p:cNvSpPr/>
          <p:nvPr/>
        </p:nvSpPr>
        <p:spPr>
          <a:xfrm>
            <a:off x="395536" y="1268760"/>
            <a:ext cx="4572000" cy="923330"/>
          </a:xfrm>
          <a:prstGeom prst="rect">
            <a:avLst/>
          </a:prstGeom>
        </p:spPr>
        <p:txBody>
          <a:bodyPr>
            <a:spAutoFit/>
          </a:bodyPr>
          <a:lstStyle/>
          <a:p>
            <a:r>
              <a:rPr lang="sk-SK" dirty="0"/>
              <a:t>Nachádzate sa v "platobnej kalkulačke" kde je možné pridávať alebo rôzne upravovať platby. </a:t>
            </a:r>
          </a:p>
        </p:txBody>
      </p:sp>
      <p:sp>
        <p:nvSpPr>
          <p:cNvPr id="6" name="Obdĺžnik 5"/>
          <p:cNvSpPr/>
          <p:nvPr/>
        </p:nvSpPr>
        <p:spPr>
          <a:xfrm>
            <a:off x="410977" y="2511364"/>
            <a:ext cx="4572000" cy="923330"/>
          </a:xfrm>
          <a:prstGeom prst="rect">
            <a:avLst/>
          </a:prstGeom>
        </p:spPr>
        <p:txBody>
          <a:bodyPr>
            <a:spAutoFit/>
          </a:bodyPr>
          <a:lstStyle/>
          <a:p>
            <a:r>
              <a:rPr lang="sk-SK" dirty="0"/>
              <a:t>Kliknutím na </a:t>
            </a:r>
            <a:r>
              <a:rPr lang="sk-SK" dirty="0" smtClean="0"/>
              <a:t>tlačidlo </a:t>
            </a:r>
            <a:r>
              <a:rPr lang="sk-SK" dirty="0"/>
              <a:t>"Vyplatiť + doručené" zadáte príkaz na vytlačenie účtu (</a:t>
            </a:r>
            <a:r>
              <a:rPr lang="sk-SK" dirty="0" err="1"/>
              <a:t>eKasa</a:t>
            </a:r>
            <a:r>
              <a:rPr lang="sk-SK" dirty="0"/>
              <a:t> </a:t>
            </a:r>
            <a:r>
              <a:rPr lang="sk-SK" dirty="0" smtClean="0"/>
              <a:t>dokladu</a:t>
            </a:r>
            <a:r>
              <a:rPr lang="sk-SK" dirty="0"/>
              <a:t>):</a:t>
            </a:r>
          </a:p>
        </p:txBody>
      </p:sp>
      <p:pic>
        <p:nvPicPr>
          <p:cNvPr id="9" name="Obrázok 8"/>
          <p:cNvPicPr>
            <a:picLocks noChangeAspect="1"/>
          </p:cNvPicPr>
          <p:nvPr/>
        </p:nvPicPr>
        <p:blipFill>
          <a:blip r:embed="rId2"/>
          <a:stretch>
            <a:fillRect/>
          </a:stretch>
        </p:blipFill>
        <p:spPr>
          <a:xfrm>
            <a:off x="5832140" y="1268760"/>
            <a:ext cx="2401796" cy="5289846"/>
          </a:xfrm>
          <a:prstGeom prst="rect">
            <a:avLst/>
          </a:prstGeom>
        </p:spPr>
      </p:pic>
    </p:spTree>
    <p:extLst>
      <p:ext uri="{BB962C8B-B14F-4D97-AF65-F5344CB8AC3E}">
        <p14:creationId xmlns:p14="http://schemas.microsoft.com/office/powerpoint/2010/main" val="32001126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Rýchlo účet - rýchla pokladňa</a:t>
            </a:r>
            <a:endParaRPr lang="sk-SK" sz="4400" b="1" dirty="0" smtClean="0">
              <a:solidFill>
                <a:srgbClr val="003399"/>
              </a:solidFill>
              <a:latin typeface="+mj-lt"/>
              <a:ea typeface="+mj-ea"/>
              <a:cs typeface="+mj-cs"/>
            </a:endParaRPr>
          </a:p>
        </p:txBody>
      </p:sp>
      <p:sp>
        <p:nvSpPr>
          <p:cNvPr id="2" name="Obdĺžnik 1"/>
          <p:cNvSpPr/>
          <p:nvPr/>
        </p:nvSpPr>
        <p:spPr>
          <a:xfrm>
            <a:off x="231627" y="1052736"/>
            <a:ext cx="4572000" cy="1754326"/>
          </a:xfrm>
          <a:prstGeom prst="rect">
            <a:avLst/>
          </a:prstGeom>
        </p:spPr>
        <p:txBody>
          <a:bodyPr>
            <a:spAutoFit/>
          </a:bodyPr>
          <a:lstStyle/>
          <a:p>
            <a:r>
              <a:rPr lang="sk-SK" dirty="0"/>
              <a:t>Jednotlivé časti, ktorými teraz prejdeme obsahujú viacero funkcionalít ale oproti módu logistickej pokladne sú ukrátené o funkcie pre stavy </a:t>
            </a:r>
            <a:r>
              <a:rPr lang="sk-SK" dirty="0" smtClean="0"/>
              <a:t>objednávok </a:t>
            </a:r>
            <a:r>
              <a:rPr lang="sk-SK" dirty="0"/>
              <a:t>a </a:t>
            </a:r>
            <a:r>
              <a:rPr lang="sk-SK" dirty="0" smtClean="0"/>
              <a:t>ďalšie </a:t>
            </a:r>
            <a:r>
              <a:rPr lang="sk-SK" dirty="0"/>
              <a:t>funkcie nepotrebné pre rýchle vytvorenie účtu napríklad pri pultovom predaji.</a:t>
            </a:r>
          </a:p>
        </p:txBody>
      </p:sp>
      <p:sp>
        <p:nvSpPr>
          <p:cNvPr id="5" name="Obdĺžnik 4"/>
          <p:cNvSpPr/>
          <p:nvPr/>
        </p:nvSpPr>
        <p:spPr>
          <a:xfrm>
            <a:off x="231627" y="3169588"/>
            <a:ext cx="4572000" cy="646331"/>
          </a:xfrm>
          <a:prstGeom prst="rect">
            <a:avLst/>
          </a:prstGeom>
        </p:spPr>
        <p:txBody>
          <a:bodyPr>
            <a:spAutoFit/>
          </a:bodyPr>
          <a:lstStyle/>
          <a:p>
            <a:r>
              <a:rPr lang="sk-SK" dirty="0"/>
              <a:t>Pracovať budeme v rýchlej pokladni. Zvoľte mód "Rýchla </a:t>
            </a:r>
            <a:r>
              <a:rPr lang="sk-SK" dirty="0" smtClean="0"/>
              <a:t>pokladňa“.</a:t>
            </a:r>
            <a:endParaRPr lang="sk-SK" dirty="0"/>
          </a:p>
        </p:txBody>
      </p:sp>
      <p:pic>
        <p:nvPicPr>
          <p:cNvPr id="7" name="Obrázok 6"/>
          <p:cNvPicPr>
            <a:picLocks noChangeAspect="1"/>
          </p:cNvPicPr>
          <p:nvPr/>
        </p:nvPicPr>
        <p:blipFill>
          <a:blip r:embed="rId2"/>
          <a:stretch>
            <a:fillRect/>
          </a:stretch>
        </p:blipFill>
        <p:spPr>
          <a:xfrm>
            <a:off x="5724128" y="1179365"/>
            <a:ext cx="2437151" cy="5273107"/>
          </a:xfrm>
          <a:prstGeom prst="rect">
            <a:avLst/>
          </a:prstGeom>
        </p:spPr>
      </p:pic>
    </p:spTree>
    <p:extLst>
      <p:ext uri="{BB962C8B-B14F-4D97-AF65-F5344CB8AC3E}">
        <p14:creationId xmlns:p14="http://schemas.microsoft.com/office/powerpoint/2010/main" val="200521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Rýchlo účet - rýchla pokladňa</a:t>
            </a:r>
            <a:endParaRPr lang="sk-SK" sz="4400" b="1" dirty="0" smtClean="0">
              <a:solidFill>
                <a:srgbClr val="003399"/>
              </a:solidFill>
              <a:latin typeface="+mj-lt"/>
              <a:ea typeface="+mj-ea"/>
              <a:cs typeface="+mj-cs"/>
            </a:endParaRPr>
          </a:p>
        </p:txBody>
      </p:sp>
      <p:sp>
        <p:nvSpPr>
          <p:cNvPr id="3" name="Obdĺžnik 2"/>
          <p:cNvSpPr/>
          <p:nvPr/>
        </p:nvSpPr>
        <p:spPr>
          <a:xfrm>
            <a:off x="226480" y="1016732"/>
            <a:ext cx="4572000" cy="1200329"/>
          </a:xfrm>
          <a:prstGeom prst="rect">
            <a:avLst/>
          </a:prstGeom>
        </p:spPr>
        <p:txBody>
          <a:bodyPr>
            <a:spAutoFit/>
          </a:bodyPr>
          <a:lstStyle/>
          <a:p>
            <a:r>
              <a:rPr lang="sk-SK" dirty="0"/>
              <a:t>Ako prvé sa vám zobrazí zoznam objednávok / účtov, kde pri plnom pracovnom používaní nájdete otvorené aj uzavreté účty.</a:t>
            </a:r>
          </a:p>
        </p:txBody>
      </p:sp>
      <p:sp>
        <p:nvSpPr>
          <p:cNvPr id="6" name="Obdĺžnik 5"/>
          <p:cNvSpPr/>
          <p:nvPr/>
        </p:nvSpPr>
        <p:spPr>
          <a:xfrm>
            <a:off x="227050" y="2217061"/>
            <a:ext cx="4688872" cy="2862322"/>
          </a:xfrm>
          <a:prstGeom prst="rect">
            <a:avLst/>
          </a:prstGeom>
        </p:spPr>
        <p:txBody>
          <a:bodyPr wrap="square">
            <a:spAutoFit/>
          </a:bodyPr>
          <a:lstStyle/>
          <a:p>
            <a:r>
              <a:rPr lang="sk-SK" dirty="0"/>
              <a:t>V aplikácii sa na viacerých miestach stretnete s pojmom "objednávka" . Keďže </a:t>
            </a:r>
            <a:r>
              <a:rPr lang="sk-SK" dirty="0" err="1"/>
              <a:t>Resinos</a:t>
            </a:r>
            <a:r>
              <a:rPr lang="sk-SK" dirty="0"/>
              <a:t> POS je </a:t>
            </a:r>
            <a:r>
              <a:rPr lang="sk-SK" dirty="0" smtClean="0"/>
              <a:t>viacúčelový, </a:t>
            </a:r>
            <a:r>
              <a:rPr lang="sk-SK" dirty="0"/>
              <a:t>predovšetkým pracuje s objednávkami, ktoré sa stanú "účtom" až po vyplatení, presnejšie ak nadobudnú spôsob platby a </a:t>
            </a:r>
            <a:r>
              <a:rPr lang="sk-SK" dirty="0" err="1"/>
              <a:t>eKasa</a:t>
            </a:r>
            <a:r>
              <a:rPr lang="sk-SK" dirty="0"/>
              <a:t> náležitosti. Takže aj pri rýchlom vytváraní účtov (napríklad: pekáreň) aplikácia pracuje s objednávkami, ktoré na konci procesu nadobudnú stav </a:t>
            </a:r>
            <a:r>
              <a:rPr lang="sk-SK" dirty="0" smtClean="0"/>
              <a:t>vyplatené.</a:t>
            </a:r>
            <a:endParaRPr lang="sk-SK" dirty="0"/>
          </a:p>
        </p:txBody>
      </p:sp>
      <p:sp>
        <p:nvSpPr>
          <p:cNvPr id="8" name="Obdĺžnik 7"/>
          <p:cNvSpPr/>
          <p:nvPr/>
        </p:nvSpPr>
        <p:spPr>
          <a:xfrm>
            <a:off x="226480" y="5193196"/>
            <a:ext cx="3318537" cy="369332"/>
          </a:xfrm>
          <a:prstGeom prst="rect">
            <a:avLst/>
          </a:prstGeom>
        </p:spPr>
        <p:txBody>
          <a:bodyPr wrap="none">
            <a:spAutoFit/>
          </a:bodyPr>
          <a:lstStyle/>
          <a:p>
            <a:r>
              <a:rPr lang="sk-SK" dirty="0"/>
              <a:t>Kliknite na "Nová </a:t>
            </a:r>
            <a:r>
              <a:rPr lang="sk-SK" dirty="0" smtClean="0"/>
              <a:t>objednávka“.</a:t>
            </a:r>
            <a:endParaRPr lang="sk-SK" dirty="0"/>
          </a:p>
        </p:txBody>
      </p:sp>
      <p:pic>
        <p:nvPicPr>
          <p:cNvPr id="9" name="Obrázok 8"/>
          <p:cNvPicPr>
            <a:picLocks noChangeAspect="1"/>
          </p:cNvPicPr>
          <p:nvPr/>
        </p:nvPicPr>
        <p:blipFill>
          <a:blip r:embed="rId2"/>
          <a:stretch>
            <a:fillRect/>
          </a:stretch>
        </p:blipFill>
        <p:spPr>
          <a:xfrm>
            <a:off x="5616116" y="1018468"/>
            <a:ext cx="2432824" cy="5332927"/>
          </a:xfrm>
          <a:prstGeom prst="rect">
            <a:avLst/>
          </a:prstGeom>
        </p:spPr>
      </p:pic>
    </p:spTree>
    <p:extLst>
      <p:ext uri="{BB962C8B-B14F-4D97-AF65-F5344CB8AC3E}">
        <p14:creationId xmlns:p14="http://schemas.microsoft.com/office/powerpoint/2010/main" val="694008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Rýchlo účet - rýchla pokladňa</a:t>
            </a:r>
            <a:endParaRPr lang="sk-SK" sz="4400" b="1" dirty="0" smtClean="0">
              <a:solidFill>
                <a:srgbClr val="003399"/>
              </a:solidFill>
              <a:latin typeface="+mj-lt"/>
              <a:ea typeface="+mj-ea"/>
              <a:cs typeface="+mj-cs"/>
            </a:endParaRPr>
          </a:p>
        </p:txBody>
      </p:sp>
      <p:sp>
        <p:nvSpPr>
          <p:cNvPr id="2" name="Obdĺžnik 1"/>
          <p:cNvSpPr/>
          <p:nvPr/>
        </p:nvSpPr>
        <p:spPr>
          <a:xfrm>
            <a:off x="216186" y="1013333"/>
            <a:ext cx="4572000" cy="1200329"/>
          </a:xfrm>
          <a:prstGeom prst="rect">
            <a:avLst/>
          </a:prstGeom>
        </p:spPr>
        <p:txBody>
          <a:bodyPr>
            <a:spAutoFit/>
          </a:bodyPr>
          <a:lstStyle/>
          <a:p>
            <a:r>
              <a:rPr lang="sk-SK" dirty="0"/>
              <a:t>Nachádzate sa v rozhraní, ktoré spája vyhľadávanie položiek a detail objednávky / účtu. Jednotlivé rozhrania sa pri práci prekrývajú.</a:t>
            </a:r>
          </a:p>
        </p:txBody>
      </p:sp>
      <p:sp>
        <p:nvSpPr>
          <p:cNvPr id="5" name="Obdĺžnik 4"/>
          <p:cNvSpPr/>
          <p:nvPr/>
        </p:nvSpPr>
        <p:spPr>
          <a:xfrm>
            <a:off x="216186" y="2210809"/>
            <a:ext cx="4572000" cy="646331"/>
          </a:xfrm>
          <a:prstGeom prst="rect">
            <a:avLst/>
          </a:prstGeom>
        </p:spPr>
        <p:txBody>
          <a:bodyPr>
            <a:spAutoFit/>
          </a:bodyPr>
          <a:lstStyle/>
          <a:p>
            <a:r>
              <a:rPr lang="sk-SK" dirty="0"/>
              <a:t>Začnite písať na klávesnici a vyhľadajte </a:t>
            </a:r>
            <a:r>
              <a:rPr lang="sk-SK" dirty="0" smtClean="0"/>
              <a:t>položku.</a:t>
            </a:r>
            <a:endParaRPr lang="sk-SK" dirty="0"/>
          </a:p>
        </p:txBody>
      </p:sp>
      <p:pic>
        <p:nvPicPr>
          <p:cNvPr id="7" name="Obrázok 6"/>
          <p:cNvPicPr>
            <a:picLocks noChangeAspect="1"/>
          </p:cNvPicPr>
          <p:nvPr/>
        </p:nvPicPr>
        <p:blipFill>
          <a:blip r:embed="rId2"/>
          <a:stretch>
            <a:fillRect/>
          </a:stretch>
        </p:blipFill>
        <p:spPr>
          <a:xfrm>
            <a:off x="4656698" y="1013333"/>
            <a:ext cx="2111961" cy="4615501"/>
          </a:xfrm>
          <a:prstGeom prst="rect">
            <a:avLst/>
          </a:prstGeom>
        </p:spPr>
      </p:pic>
      <p:sp>
        <p:nvSpPr>
          <p:cNvPr id="10" name="Obdĺžnik 9"/>
          <p:cNvSpPr/>
          <p:nvPr/>
        </p:nvSpPr>
        <p:spPr>
          <a:xfrm>
            <a:off x="216186" y="2868096"/>
            <a:ext cx="4572000" cy="646331"/>
          </a:xfrm>
          <a:prstGeom prst="rect">
            <a:avLst/>
          </a:prstGeom>
        </p:spPr>
        <p:txBody>
          <a:bodyPr>
            <a:spAutoFit/>
          </a:bodyPr>
          <a:lstStyle/>
          <a:p>
            <a:r>
              <a:rPr lang="sk-SK" dirty="0"/>
              <a:t>Kliknutím na vybranú položku ju pridáte na </a:t>
            </a:r>
            <a:r>
              <a:rPr lang="sk-SK" dirty="0" smtClean="0"/>
              <a:t>účet.</a:t>
            </a:r>
            <a:endParaRPr lang="sk-SK" dirty="0"/>
          </a:p>
        </p:txBody>
      </p:sp>
      <p:pic>
        <p:nvPicPr>
          <p:cNvPr id="11" name="Obrázok 10"/>
          <p:cNvPicPr>
            <a:picLocks noChangeAspect="1"/>
          </p:cNvPicPr>
          <p:nvPr/>
        </p:nvPicPr>
        <p:blipFill>
          <a:blip r:embed="rId3"/>
          <a:stretch>
            <a:fillRect/>
          </a:stretch>
        </p:blipFill>
        <p:spPr>
          <a:xfrm>
            <a:off x="6912260" y="1033616"/>
            <a:ext cx="2095727" cy="4595218"/>
          </a:xfrm>
          <a:prstGeom prst="rect">
            <a:avLst/>
          </a:prstGeom>
        </p:spPr>
      </p:pic>
      <p:sp>
        <p:nvSpPr>
          <p:cNvPr id="12" name="Obdĺžnik 11"/>
          <p:cNvSpPr/>
          <p:nvPr/>
        </p:nvSpPr>
        <p:spPr>
          <a:xfrm>
            <a:off x="247360" y="3545011"/>
            <a:ext cx="3184398" cy="369332"/>
          </a:xfrm>
          <a:prstGeom prst="rect">
            <a:avLst/>
          </a:prstGeom>
        </p:spPr>
        <p:txBody>
          <a:bodyPr wrap="none">
            <a:spAutoFit/>
          </a:bodyPr>
          <a:lstStyle/>
          <a:p>
            <a:r>
              <a:rPr lang="sk-SK" dirty="0"/>
              <a:t>Úkon opakujte podľa potreby.</a:t>
            </a:r>
          </a:p>
        </p:txBody>
      </p:sp>
    </p:spTree>
    <p:extLst>
      <p:ext uri="{BB962C8B-B14F-4D97-AF65-F5344CB8AC3E}">
        <p14:creationId xmlns:p14="http://schemas.microsoft.com/office/powerpoint/2010/main" val="2851442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439652" y="152636"/>
            <a:ext cx="7452828" cy="2808312"/>
          </a:xfrm>
          <a:prstGeom prst="rect">
            <a:avLst/>
          </a:prstGeom>
          <a:noFill/>
          <a:ln w="9525">
            <a:noFill/>
            <a:miter lim="800000"/>
            <a:headEnd/>
            <a:tailEnd/>
          </a:ln>
        </p:spPr>
        <p:txBody>
          <a:bodyPr anchor="ctr"/>
          <a:lstStyle/>
          <a:p>
            <a:pPr eaLnBrk="1" fontAlgn="auto" hangingPunct="1">
              <a:spcAft>
                <a:spcPts val="0"/>
              </a:spcAft>
              <a:defRPr/>
            </a:pPr>
            <a:r>
              <a:rPr lang="sk-SK" sz="4300" b="1" dirty="0" smtClean="0">
                <a:solidFill>
                  <a:srgbClr val="003399"/>
                </a:solidFill>
                <a:latin typeface="Calibri" pitchFamily="34" charset="0"/>
                <a:ea typeface="+mj-ea"/>
                <a:cs typeface="+mj-cs"/>
              </a:rPr>
              <a:t>Rýchle spracovanie a prenos údajov medzi zariadeniami.</a:t>
            </a:r>
          </a:p>
          <a:p>
            <a:pPr eaLnBrk="1" fontAlgn="auto" hangingPunct="1">
              <a:spcAft>
                <a:spcPts val="0"/>
              </a:spcAft>
              <a:defRPr/>
            </a:pPr>
            <a:endParaRPr lang="sk-SK" sz="4300" b="1" dirty="0">
              <a:solidFill>
                <a:srgbClr val="003399"/>
              </a:solidFill>
              <a:latin typeface="Calibri" pitchFamily="34" charset="0"/>
              <a:ea typeface="+mj-ea"/>
              <a:cs typeface="+mj-cs"/>
            </a:endParaRPr>
          </a:p>
          <a:p>
            <a:pPr eaLnBrk="1" fontAlgn="auto" hangingPunct="1">
              <a:spcAft>
                <a:spcPts val="0"/>
              </a:spcAft>
              <a:defRPr/>
            </a:pPr>
            <a:r>
              <a:rPr lang="sk-SK" sz="4300" b="1" dirty="0">
                <a:solidFill>
                  <a:srgbClr val="003399"/>
                </a:solidFill>
                <a:latin typeface="Calibri" pitchFamily="34" charset="0"/>
                <a:ea typeface="+mj-ea"/>
                <a:cs typeface="+mj-cs"/>
              </a:rPr>
              <a:t> </a:t>
            </a:r>
          </a:p>
        </p:txBody>
      </p:sp>
      <p:pic>
        <p:nvPicPr>
          <p:cNvPr id="2" name="Obrázok 1"/>
          <p:cNvPicPr>
            <a:picLocks noChangeAspect="1"/>
          </p:cNvPicPr>
          <p:nvPr/>
        </p:nvPicPr>
        <p:blipFill>
          <a:blip r:embed="rId2"/>
          <a:stretch>
            <a:fillRect/>
          </a:stretch>
        </p:blipFill>
        <p:spPr>
          <a:xfrm>
            <a:off x="0" y="1553331"/>
            <a:ext cx="9144000" cy="4533071"/>
          </a:xfrm>
          <a:prstGeom prst="rect">
            <a:avLst/>
          </a:prstGeom>
        </p:spPr>
      </p:pic>
    </p:spTree>
    <p:extLst>
      <p:ext uri="{BB962C8B-B14F-4D97-AF65-F5344CB8AC3E}">
        <p14:creationId xmlns:p14="http://schemas.microsoft.com/office/powerpoint/2010/main" val="14421747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Rýchlo účet - rýchla pokladňa</a:t>
            </a:r>
            <a:endParaRPr lang="sk-SK" sz="4400" b="1" dirty="0" smtClean="0">
              <a:solidFill>
                <a:srgbClr val="003399"/>
              </a:solidFill>
              <a:latin typeface="+mj-lt"/>
              <a:ea typeface="+mj-ea"/>
              <a:cs typeface="+mj-cs"/>
            </a:endParaRPr>
          </a:p>
        </p:txBody>
      </p:sp>
      <p:sp>
        <p:nvSpPr>
          <p:cNvPr id="3" name="Obdĺžnik 2"/>
          <p:cNvSpPr/>
          <p:nvPr/>
        </p:nvSpPr>
        <p:spPr>
          <a:xfrm>
            <a:off x="216186" y="1024197"/>
            <a:ext cx="3887762" cy="923330"/>
          </a:xfrm>
          <a:prstGeom prst="rect">
            <a:avLst/>
          </a:prstGeom>
        </p:spPr>
        <p:txBody>
          <a:bodyPr wrap="square">
            <a:spAutoFit/>
          </a:bodyPr>
          <a:lstStyle/>
          <a:p>
            <a:r>
              <a:rPr lang="sk-SK" dirty="0"/>
              <a:t>Ak ste skončili s pridávaním položiek, prejdite k platbe. Kliknite na červené </a:t>
            </a:r>
            <a:r>
              <a:rPr lang="sk-SK" dirty="0" smtClean="0"/>
              <a:t>tlačidlo </a:t>
            </a:r>
            <a:r>
              <a:rPr lang="sk-SK" dirty="0"/>
              <a:t>"</a:t>
            </a:r>
            <a:r>
              <a:rPr lang="sk-SK" dirty="0" smtClean="0"/>
              <a:t>Platba“.</a:t>
            </a:r>
            <a:endParaRPr lang="sk-SK" dirty="0"/>
          </a:p>
        </p:txBody>
      </p:sp>
      <p:pic>
        <p:nvPicPr>
          <p:cNvPr id="6" name="Obrázok 5"/>
          <p:cNvPicPr>
            <a:picLocks noChangeAspect="1"/>
          </p:cNvPicPr>
          <p:nvPr/>
        </p:nvPicPr>
        <p:blipFill>
          <a:blip r:embed="rId2"/>
          <a:stretch>
            <a:fillRect/>
          </a:stretch>
        </p:blipFill>
        <p:spPr>
          <a:xfrm>
            <a:off x="4323983" y="1024197"/>
            <a:ext cx="2315433" cy="5035369"/>
          </a:xfrm>
          <a:prstGeom prst="rect">
            <a:avLst/>
          </a:prstGeom>
        </p:spPr>
      </p:pic>
      <p:sp>
        <p:nvSpPr>
          <p:cNvPr id="8" name="Obdĺžnik 7"/>
          <p:cNvSpPr/>
          <p:nvPr/>
        </p:nvSpPr>
        <p:spPr>
          <a:xfrm>
            <a:off x="216186" y="1949907"/>
            <a:ext cx="3887762" cy="923330"/>
          </a:xfrm>
          <a:prstGeom prst="rect">
            <a:avLst/>
          </a:prstGeom>
        </p:spPr>
        <p:txBody>
          <a:bodyPr wrap="square">
            <a:spAutoFit/>
          </a:bodyPr>
          <a:lstStyle/>
          <a:p>
            <a:r>
              <a:rPr lang="sk-SK" dirty="0"/>
              <a:t>Dostali ste sa do "platobnej kalkulačky" kde je možné pridávať alebo rôzne upravovať platby.</a:t>
            </a:r>
          </a:p>
        </p:txBody>
      </p:sp>
      <p:sp>
        <p:nvSpPr>
          <p:cNvPr id="9" name="Obdĺžnik 8"/>
          <p:cNvSpPr/>
          <p:nvPr/>
        </p:nvSpPr>
        <p:spPr>
          <a:xfrm>
            <a:off x="216186" y="2943869"/>
            <a:ext cx="3887762" cy="646331"/>
          </a:xfrm>
          <a:prstGeom prst="rect">
            <a:avLst/>
          </a:prstGeom>
        </p:spPr>
        <p:txBody>
          <a:bodyPr wrap="square">
            <a:spAutoFit/>
          </a:bodyPr>
          <a:lstStyle/>
          <a:p>
            <a:r>
              <a:rPr lang="sk-SK" dirty="0"/>
              <a:t>Pre náš prípad pridáme platbu "</a:t>
            </a:r>
            <a:r>
              <a:rPr lang="sk-SK" dirty="0" smtClean="0"/>
              <a:t>hotovosť“.</a:t>
            </a:r>
            <a:endParaRPr lang="sk-SK" dirty="0"/>
          </a:p>
        </p:txBody>
      </p:sp>
      <p:pic>
        <p:nvPicPr>
          <p:cNvPr id="13" name="Obrázok 12"/>
          <p:cNvPicPr>
            <a:picLocks noChangeAspect="1"/>
          </p:cNvPicPr>
          <p:nvPr/>
        </p:nvPicPr>
        <p:blipFill>
          <a:blip r:embed="rId3"/>
          <a:stretch>
            <a:fillRect/>
          </a:stretch>
        </p:blipFill>
        <p:spPr>
          <a:xfrm>
            <a:off x="6837773" y="1040221"/>
            <a:ext cx="2296466" cy="5035369"/>
          </a:xfrm>
          <a:prstGeom prst="rect">
            <a:avLst/>
          </a:prstGeom>
        </p:spPr>
      </p:pic>
    </p:spTree>
    <p:extLst>
      <p:ext uri="{BB962C8B-B14F-4D97-AF65-F5344CB8AC3E}">
        <p14:creationId xmlns:p14="http://schemas.microsoft.com/office/powerpoint/2010/main" val="130116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1224881"/>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Rýchlo účet - rýchla pokladňa</a:t>
            </a:r>
            <a:endParaRPr lang="sk-SK" sz="4400" b="1" dirty="0" smtClean="0">
              <a:solidFill>
                <a:srgbClr val="003399"/>
              </a:solidFill>
              <a:latin typeface="+mj-lt"/>
              <a:ea typeface="+mj-ea"/>
              <a:cs typeface="+mj-cs"/>
            </a:endParaRPr>
          </a:p>
        </p:txBody>
      </p:sp>
      <p:sp>
        <p:nvSpPr>
          <p:cNvPr id="2" name="Obdĺžnik 1"/>
          <p:cNvSpPr/>
          <p:nvPr/>
        </p:nvSpPr>
        <p:spPr>
          <a:xfrm>
            <a:off x="216186" y="1043656"/>
            <a:ext cx="4107797" cy="1200329"/>
          </a:xfrm>
          <a:prstGeom prst="rect">
            <a:avLst/>
          </a:prstGeom>
        </p:spPr>
        <p:txBody>
          <a:bodyPr wrap="square">
            <a:spAutoFit/>
          </a:bodyPr>
          <a:lstStyle/>
          <a:p>
            <a:r>
              <a:rPr lang="sk-SK" dirty="0"/>
              <a:t>Ak sú platby v poriadku, kliknutím na </a:t>
            </a:r>
            <a:r>
              <a:rPr lang="sk-SK" dirty="0" smtClean="0"/>
              <a:t>tlačidlo </a:t>
            </a:r>
            <a:r>
              <a:rPr lang="sk-SK" dirty="0"/>
              <a:t>"Vyplatiť + doručené" zadáte príkaz na vytlačenie účtu (</a:t>
            </a:r>
            <a:r>
              <a:rPr lang="sk-SK" dirty="0" err="1"/>
              <a:t>eKasa</a:t>
            </a:r>
            <a:r>
              <a:rPr lang="sk-SK" dirty="0"/>
              <a:t> </a:t>
            </a:r>
            <a:r>
              <a:rPr lang="sk-SK" dirty="0" smtClean="0"/>
              <a:t>dokladu).</a:t>
            </a:r>
            <a:endParaRPr lang="sk-SK" dirty="0"/>
          </a:p>
        </p:txBody>
      </p:sp>
      <p:pic>
        <p:nvPicPr>
          <p:cNvPr id="5" name="Obrázok 4"/>
          <p:cNvPicPr>
            <a:picLocks noChangeAspect="1"/>
          </p:cNvPicPr>
          <p:nvPr/>
        </p:nvPicPr>
        <p:blipFill>
          <a:blip r:embed="rId2"/>
          <a:stretch>
            <a:fillRect/>
          </a:stretch>
        </p:blipFill>
        <p:spPr>
          <a:xfrm>
            <a:off x="5249711" y="1043656"/>
            <a:ext cx="2558836" cy="5589240"/>
          </a:xfrm>
          <a:prstGeom prst="rect">
            <a:avLst/>
          </a:prstGeom>
        </p:spPr>
      </p:pic>
    </p:spTree>
    <p:extLst>
      <p:ext uri="{BB962C8B-B14F-4D97-AF65-F5344CB8AC3E}">
        <p14:creationId xmlns:p14="http://schemas.microsoft.com/office/powerpoint/2010/main" val="40871014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Miestnosti</a:t>
            </a:r>
            <a:endParaRPr lang="sk-SK" sz="4400" b="1" dirty="0" smtClean="0">
              <a:solidFill>
                <a:srgbClr val="003399"/>
              </a:solidFill>
              <a:latin typeface="+mj-lt"/>
              <a:ea typeface="+mj-ea"/>
              <a:cs typeface="+mj-cs"/>
            </a:endParaRPr>
          </a:p>
        </p:txBody>
      </p:sp>
      <p:sp>
        <p:nvSpPr>
          <p:cNvPr id="3" name="Obdĺžnik 2"/>
          <p:cNvSpPr/>
          <p:nvPr/>
        </p:nvSpPr>
        <p:spPr>
          <a:xfrm>
            <a:off x="216186" y="872716"/>
            <a:ext cx="4427822" cy="1477328"/>
          </a:xfrm>
          <a:prstGeom prst="rect">
            <a:avLst/>
          </a:prstGeom>
        </p:spPr>
        <p:txBody>
          <a:bodyPr wrap="square">
            <a:spAutoFit/>
          </a:bodyPr>
          <a:lstStyle/>
          <a:p>
            <a:r>
              <a:rPr lang="sk-SK" dirty="0"/>
              <a:t>Práca aj zmeny a vytváranie sú prevedené v jednom rozhraní. Medzi jednotlivými rozhraniami je potrebné sa prepínať. V tomto návode si ukážeme ako vytvoriť novú miestnosť.</a:t>
            </a:r>
          </a:p>
        </p:txBody>
      </p:sp>
      <p:sp>
        <p:nvSpPr>
          <p:cNvPr id="6" name="Obdĺžnik 5"/>
          <p:cNvSpPr/>
          <p:nvPr/>
        </p:nvSpPr>
        <p:spPr>
          <a:xfrm>
            <a:off x="216186" y="2522268"/>
            <a:ext cx="4572000" cy="646331"/>
          </a:xfrm>
          <a:prstGeom prst="rect">
            <a:avLst/>
          </a:prstGeom>
        </p:spPr>
        <p:txBody>
          <a:bodyPr>
            <a:spAutoFit/>
          </a:bodyPr>
          <a:lstStyle/>
          <a:p>
            <a:r>
              <a:rPr lang="sk-SK" dirty="0"/>
              <a:t>V hornom menu kliknite na ikonu "Vidličky a </a:t>
            </a:r>
            <a:r>
              <a:rPr lang="sk-SK" dirty="0" smtClean="0"/>
              <a:t>nožík“.</a:t>
            </a:r>
            <a:endParaRPr lang="sk-SK" dirty="0"/>
          </a:p>
        </p:txBody>
      </p:sp>
      <p:pic>
        <p:nvPicPr>
          <p:cNvPr id="7" name="Obrázok 6"/>
          <p:cNvPicPr>
            <a:picLocks noChangeAspect="1"/>
          </p:cNvPicPr>
          <p:nvPr/>
        </p:nvPicPr>
        <p:blipFill>
          <a:blip r:embed="rId2"/>
          <a:stretch>
            <a:fillRect/>
          </a:stretch>
        </p:blipFill>
        <p:spPr>
          <a:xfrm>
            <a:off x="5220072" y="881311"/>
            <a:ext cx="2597833" cy="5664388"/>
          </a:xfrm>
          <a:prstGeom prst="rect">
            <a:avLst/>
          </a:prstGeom>
        </p:spPr>
      </p:pic>
    </p:spTree>
    <p:extLst>
      <p:ext uri="{BB962C8B-B14F-4D97-AF65-F5344CB8AC3E}">
        <p14:creationId xmlns:p14="http://schemas.microsoft.com/office/powerpoint/2010/main" val="3086382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Miestnosti</a:t>
            </a:r>
            <a:endParaRPr lang="sk-SK" sz="4400" b="1" dirty="0" smtClean="0">
              <a:solidFill>
                <a:srgbClr val="003399"/>
              </a:solidFill>
              <a:latin typeface="+mj-lt"/>
              <a:ea typeface="+mj-ea"/>
              <a:cs typeface="+mj-cs"/>
            </a:endParaRPr>
          </a:p>
        </p:txBody>
      </p:sp>
      <p:sp>
        <p:nvSpPr>
          <p:cNvPr id="2" name="Obdĺžnik 1"/>
          <p:cNvSpPr/>
          <p:nvPr/>
        </p:nvSpPr>
        <p:spPr>
          <a:xfrm>
            <a:off x="216186" y="872716"/>
            <a:ext cx="4572000" cy="923330"/>
          </a:xfrm>
          <a:prstGeom prst="rect">
            <a:avLst/>
          </a:prstGeom>
        </p:spPr>
        <p:txBody>
          <a:bodyPr>
            <a:spAutoFit/>
          </a:bodyPr>
          <a:lstStyle/>
          <a:p>
            <a:r>
              <a:rPr lang="sk-SK" dirty="0"/>
              <a:t>Dostali ste sa do rozhrania miestností a stolov. Zobrazila sa vám miestnosť a stoly, s ktorou ste v aplikácii pracovali naposledy.</a:t>
            </a:r>
          </a:p>
        </p:txBody>
      </p:sp>
      <p:sp>
        <p:nvSpPr>
          <p:cNvPr id="5" name="Obdĺžnik 4"/>
          <p:cNvSpPr/>
          <p:nvPr/>
        </p:nvSpPr>
        <p:spPr>
          <a:xfrm>
            <a:off x="216186" y="1796046"/>
            <a:ext cx="4572000" cy="646331"/>
          </a:xfrm>
          <a:prstGeom prst="rect">
            <a:avLst/>
          </a:prstGeom>
        </p:spPr>
        <p:txBody>
          <a:bodyPr>
            <a:spAutoFit/>
          </a:bodyPr>
          <a:lstStyle/>
          <a:p>
            <a:r>
              <a:rPr lang="pl-PL" dirty="0"/>
              <a:t>Názov miestnosti je zobrazený v ľavom dolnom rohu.</a:t>
            </a:r>
            <a:endParaRPr lang="sk-SK" dirty="0"/>
          </a:p>
        </p:txBody>
      </p:sp>
      <p:sp>
        <p:nvSpPr>
          <p:cNvPr id="8" name="Obdĺžnik 7"/>
          <p:cNvSpPr/>
          <p:nvPr/>
        </p:nvSpPr>
        <p:spPr>
          <a:xfrm>
            <a:off x="216186" y="2442377"/>
            <a:ext cx="4572000" cy="1754326"/>
          </a:xfrm>
          <a:prstGeom prst="rect">
            <a:avLst/>
          </a:prstGeom>
        </p:spPr>
        <p:txBody>
          <a:bodyPr>
            <a:spAutoFit/>
          </a:bodyPr>
          <a:lstStyle/>
          <a:p>
            <a:r>
              <a:rPr lang="sk-SK" dirty="0"/>
              <a:t>Zobrazenie stolov je možné posúvať pohybom prsta po obrazovke a je možné približovať a </a:t>
            </a:r>
            <a:r>
              <a:rPr lang="sk-SK" dirty="0" smtClean="0"/>
              <a:t>vzďaľovať </a:t>
            </a:r>
            <a:r>
              <a:rPr lang="sk-SK" dirty="0"/>
              <a:t>zobrazenie súčasným pohybom dvoch prstov po obrazovke smerom od seba (zmenšenie) a smerom k sebe (priblíženie).</a:t>
            </a:r>
          </a:p>
        </p:txBody>
      </p:sp>
      <p:sp>
        <p:nvSpPr>
          <p:cNvPr id="9" name="Obdĺžnik 8"/>
          <p:cNvSpPr/>
          <p:nvPr/>
        </p:nvSpPr>
        <p:spPr>
          <a:xfrm>
            <a:off x="216186" y="4196703"/>
            <a:ext cx="4572000" cy="646331"/>
          </a:xfrm>
          <a:prstGeom prst="rect">
            <a:avLst/>
          </a:prstGeom>
        </p:spPr>
        <p:txBody>
          <a:bodyPr>
            <a:spAutoFit/>
          </a:bodyPr>
          <a:lstStyle/>
          <a:p>
            <a:r>
              <a:rPr lang="pl-PL" dirty="0"/>
              <a:t>V pravom dolnom rohu je ikona pre zmenu miestnosti (kliknite)</a:t>
            </a:r>
            <a:endParaRPr lang="sk-SK" dirty="0"/>
          </a:p>
        </p:txBody>
      </p:sp>
      <p:pic>
        <p:nvPicPr>
          <p:cNvPr id="10" name="Obrázok 9"/>
          <p:cNvPicPr>
            <a:picLocks noChangeAspect="1"/>
          </p:cNvPicPr>
          <p:nvPr/>
        </p:nvPicPr>
        <p:blipFill>
          <a:blip r:embed="rId2"/>
          <a:stretch>
            <a:fillRect/>
          </a:stretch>
        </p:blipFill>
        <p:spPr>
          <a:xfrm>
            <a:off x="4757633" y="868697"/>
            <a:ext cx="2158144" cy="4746592"/>
          </a:xfrm>
          <a:prstGeom prst="rect">
            <a:avLst/>
          </a:prstGeom>
        </p:spPr>
      </p:pic>
      <p:sp>
        <p:nvSpPr>
          <p:cNvPr id="12" name="Obdĺžnik 11"/>
          <p:cNvSpPr/>
          <p:nvPr/>
        </p:nvSpPr>
        <p:spPr>
          <a:xfrm>
            <a:off x="216186" y="4874217"/>
            <a:ext cx="4572000" cy="646331"/>
          </a:xfrm>
          <a:prstGeom prst="rect">
            <a:avLst/>
          </a:prstGeom>
        </p:spPr>
        <p:txBody>
          <a:bodyPr>
            <a:spAutoFit/>
          </a:bodyPr>
          <a:lstStyle/>
          <a:p>
            <a:r>
              <a:rPr lang="pl-PL" dirty="0"/>
              <a:t>Zapnite rozhranie pre úpravu miestností a stolov</a:t>
            </a:r>
            <a:endParaRPr lang="sk-SK" dirty="0"/>
          </a:p>
        </p:txBody>
      </p:sp>
      <p:pic>
        <p:nvPicPr>
          <p:cNvPr id="13" name="Obrázok 12"/>
          <p:cNvPicPr>
            <a:picLocks noChangeAspect="1"/>
          </p:cNvPicPr>
          <p:nvPr/>
        </p:nvPicPr>
        <p:blipFill>
          <a:blip r:embed="rId3"/>
          <a:stretch>
            <a:fillRect/>
          </a:stretch>
        </p:blipFill>
        <p:spPr>
          <a:xfrm>
            <a:off x="6942274" y="872716"/>
            <a:ext cx="2160518" cy="4746592"/>
          </a:xfrm>
          <a:prstGeom prst="rect">
            <a:avLst/>
          </a:prstGeom>
        </p:spPr>
      </p:pic>
    </p:spTree>
    <p:extLst>
      <p:ext uri="{BB962C8B-B14F-4D97-AF65-F5344CB8AC3E}">
        <p14:creationId xmlns:p14="http://schemas.microsoft.com/office/powerpoint/2010/main" val="1447496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Miestnosti</a:t>
            </a:r>
            <a:endParaRPr lang="sk-SK" sz="4400" b="1" dirty="0" smtClean="0">
              <a:solidFill>
                <a:srgbClr val="003399"/>
              </a:solidFill>
              <a:latin typeface="+mj-lt"/>
              <a:ea typeface="+mj-ea"/>
              <a:cs typeface="+mj-cs"/>
            </a:endParaRPr>
          </a:p>
        </p:txBody>
      </p:sp>
      <p:sp>
        <p:nvSpPr>
          <p:cNvPr id="3" name="Obdĺžnik 2"/>
          <p:cNvSpPr/>
          <p:nvPr/>
        </p:nvSpPr>
        <p:spPr>
          <a:xfrm>
            <a:off x="159136" y="862421"/>
            <a:ext cx="4572000" cy="1477328"/>
          </a:xfrm>
          <a:prstGeom prst="rect">
            <a:avLst/>
          </a:prstGeom>
        </p:spPr>
        <p:txBody>
          <a:bodyPr>
            <a:spAutoFit/>
          </a:bodyPr>
          <a:lstStyle/>
          <a:p>
            <a:r>
              <a:rPr lang="sk-SK" dirty="0"/>
              <a:t>Teraz je možné upravovať a pridávať nové miestnosti. </a:t>
            </a:r>
          </a:p>
          <a:p>
            <a:endParaRPr lang="sk-SK" dirty="0"/>
          </a:p>
          <a:p>
            <a:r>
              <a:rPr lang="sk-SK" dirty="0"/>
              <a:t>Kliknite na zelené </a:t>
            </a:r>
            <a:r>
              <a:rPr lang="sk-SK" dirty="0" smtClean="0"/>
              <a:t>tlačidlo </a:t>
            </a:r>
            <a:r>
              <a:rPr lang="sk-SK" dirty="0"/>
              <a:t>"Nová </a:t>
            </a:r>
            <a:r>
              <a:rPr lang="sk-SK" dirty="0" smtClean="0"/>
              <a:t>miestnosť“.</a:t>
            </a:r>
            <a:endParaRPr lang="sk-SK" dirty="0"/>
          </a:p>
        </p:txBody>
      </p:sp>
      <p:pic>
        <p:nvPicPr>
          <p:cNvPr id="6" name="Obrázok 5"/>
          <p:cNvPicPr>
            <a:picLocks noChangeAspect="1"/>
          </p:cNvPicPr>
          <p:nvPr/>
        </p:nvPicPr>
        <p:blipFill>
          <a:blip r:embed="rId2"/>
          <a:stretch>
            <a:fillRect/>
          </a:stretch>
        </p:blipFill>
        <p:spPr>
          <a:xfrm>
            <a:off x="4535996" y="872716"/>
            <a:ext cx="2202234" cy="4869160"/>
          </a:xfrm>
          <a:prstGeom prst="rect">
            <a:avLst/>
          </a:prstGeom>
        </p:spPr>
      </p:pic>
      <p:sp>
        <p:nvSpPr>
          <p:cNvPr id="7" name="Obdĺžnik 6"/>
          <p:cNvSpPr/>
          <p:nvPr/>
        </p:nvSpPr>
        <p:spPr>
          <a:xfrm>
            <a:off x="167148" y="2511960"/>
            <a:ext cx="4572000" cy="646331"/>
          </a:xfrm>
          <a:prstGeom prst="rect">
            <a:avLst/>
          </a:prstGeom>
        </p:spPr>
        <p:txBody>
          <a:bodyPr>
            <a:spAutoFit/>
          </a:bodyPr>
          <a:lstStyle/>
          <a:p>
            <a:r>
              <a:rPr lang="pl-PL" dirty="0"/>
              <a:t>Zadajte názov miestnosti, napríklad "Terasa" a stlačte "</a:t>
            </a:r>
            <a:r>
              <a:rPr lang="pl-PL" dirty="0" smtClean="0"/>
              <a:t>OK”.</a:t>
            </a:r>
            <a:endParaRPr lang="sk-SK" dirty="0"/>
          </a:p>
        </p:txBody>
      </p:sp>
      <p:pic>
        <p:nvPicPr>
          <p:cNvPr id="11" name="Obrázok 10"/>
          <p:cNvPicPr>
            <a:picLocks noChangeAspect="1"/>
          </p:cNvPicPr>
          <p:nvPr/>
        </p:nvPicPr>
        <p:blipFill>
          <a:blip r:embed="rId3"/>
          <a:stretch>
            <a:fillRect/>
          </a:stretch>
        </p:blipFill>
        <p:spPr>
          <a:xfrm>
            <a:off x="6875333" y="862421"/>
            <a:ext cx="2206890" cy="4879455"/>
          </a:xfrm>
          <a:prstGeom prst="rect">
            <a:avLst/>
          </a:prstGeom>
        </p:spPr>
      </p:pic>
    </p:spTree>
    <p:extLst>
      <p:ext uri="{BB962C8B-B14F-4D97-AF65-F5344CB8AC3E}">
        <p14:creationId xmlns:p14="http://schemas.microsoft.com/office/powerpoint/2010/main" val="3891948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Miestnosti</a:t>
            </a:r>
            <a:endParaRPr lang="sk-SK" sz="4400" b="1" dirty="0" smtClean="0">
              <a:solidFill>
                <a:srgbClr val="003399"/>
              </a:solidFill>
              <a:latin typeface="+mj-lt"/>
              <a:ea typeface="+mj-ea"/>
              <a:cs typeface="+mj-cs"/>
            </a:endParaRPr>
          </a:p>
        </p:txBody>
      </p:sp>
      <p:sp>
        <p:nvSpPr>
          <p:cNvPr id="2" name="Obdĺžnik 1"/>
          <p:cNvSpPr/>
          <p:nvPr/>
        </p:nvSpPr>
        <p:spPr>
          <a:xfrm>
            <a:off x="216186" y="862421"/>
            <a:ext cx="4572000" cy="923330"/>
          </a:xfrm>
          <a:prstGeom prst="rect">
            <a:avLst/>
          </a:prstGeom>
        </p:spPr>
        <p:txBody>
          <a:bodyPr>
            <a:spAutoFit/>
          </a:bodyPr>
          <a:lstStyle/>
          <a:p>
            <a:r>
              <a:rPr lang="sk-SK" dirty="0">
                <a:solidFill>
                  <a:srgbClr val="000000"/>
                </a:solidFill>
                <a:latin typeface="helvetica" panose="020B0604020202020204" pitchFamily="34" charset="0"/>
              </a:rPr>
              <a:t>V zozname sa vám zobrazí ďalšia miestnosť (v našom prípade s názvom "Terasa"):</a:t>
            </a:r>
            <a:endParaRPr lang="sk-SK" dirty="0"/>
          </a:p>
        </p:txBody>
      </p:sp>
      <p:pic>
        <p:nvPicPr>
          <p:cNvPr id="5" name="Obrázok 4"/>
          <p:cNvPicPr>
            <a:picLocks noChangeAspect="1"/>
          </p:cNvPicPr>
          <p:nvPr/>
        </p:nvPicPr>
        <p:blipFill>
          <a:blip r:embed="rId2"/>
          <a:stretch>
            <a:fillRect/>
          </a:stretch>
        </p:blipFill>
        <p:spPr>
          <a:xfrm>
            <a:off x="4211961" y="872716"/>
            <a:ext cx="2294282" cy="5112568"/>
          </a:xfrm>
          <a:prstGeom prst="rect">
            <a:avLst/>
          </a:prstGeom>
        </p:spPr>
      </p:pic>
      <p:sp>
        <p:nvSpPr>
          <p:cNvPr id="8" name="Obdĺžnik 7"/>
          <p:cNvSpPr/>
          <p:nvPr/>
        </p:nvSpPr>
        <p:spPr>
          <a:xfrm>
            <a:off x="223627" y="1979692"/>
            <a:ext cx="3880321" cy="646331"/>
          </a:xfrm>
          <a:prstGeom prst="rect">
            <a:avLst/>
          </a:prstGeom>
        </p:spPr>
        <p:txBody>
          <a:bodyPr wrap="square">
            <a:spAutoFit/>
          </a:bodyPr>
          <a:lstStyle/>
          <a:p>
            <a:r>
              <a:rPr lang="sk-SK" dirty="0"/>
              <a:t>Ak ste s vytváraním skončili, kliknite na "Vypnúť úpravu":</a:t>
            </a:r>
          </a:p>
        </p:txBody>
      </p:sp>
      <p:pic>
        <p:nvPicPr>
          <p:cNvPr id="9" name="Obrázok 8"/>
          <p:cNvPicPr>
            <a:picLocks noChangeAspect="1"/>
          </p:cNvPicPr>
          <p:nvPr/>
        </p:nvPicPr>
        <p:blipFill>
          <a:blip r:embed="rId3"/>
          <a:stretch>
            <a:fillRect/>
          </a:stretch>
        </p:blipFill>
        <p:spPr>
          <a:xfrm>
            <a:off x="6695039" y="872716"/>
            <a:ext cx="2308445" cy="5112568"/>
          </a:xfrm>
          <a:prstGeom prst="rect">
            <a:avLst/>
          </a:prstGeom>
        </p:spPr>
      </p:pic>
    </p:spTree>
    <p:extLst>
      <p:ext uri="{BB962C8B-B14F-4D97-AF65-F5344CB8AC3E}">
        <p14:creationId xmlns:p14="http://schemas.microsoft.com/office/powerpoint/2010/main" val="23509256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Miestnosti</a:t>
            </a:r>
            <a:endParaRPr lang="sk-SK" sz="4400" b="1" dirty="0" smtClean="0">
              <a:solidFill>
                <a:srgbClr val="003399"/>
              </a:solidFill>
              <a:latin typeface="+mj-lt"/>
              <a:ea typeface="+mj-ea"/>
              <a:cs typeface="+mj-cs"/>
            </a:endParaRPr>
          </a:p>
        </p:txBody>
      </p:sp>
      <p:sp>
        <p:nvSpPr>
          <p:cNvPr id="3" name="Obdĺžnik 2"/>
          <p:cNvSpPr/>
          <p:nvPr/>
        </p:nvSpPr>
        <p:spPr>
          <a:xfrm>
            <a:off x="216186" y="872716"/>
            <a:ext cx="3995775" cy="923330"/>
          </a:xfrm>
          <a:prstGeom prst="rect">
            <a:avLst/>
          </a:prstGeom>
        </p:spPr>
        <p:txBody>
          <a:bodyPr wrap="square">
            <a:spAutoFit/>
          </a:bodyPr>
          <a:lstStyle/>
          <a:p>
            <a:r>
              <a:rPr lang="sk-SK" dirty="0"/>
              <a:t>Zmeniť názov miestnosti alebo ju vymazať môžete po podržaní prsta na ikone "ozubeného </a:t>
            </a:r>
            <a:r>
              <a:rPr lang="sk-SK" dirty="0" smtClean="0"/>
              <a:t>kolieska“.</a:t>
            </a:r>
          </a:p>
        </p:txBody>
      </p:sp>
      <p:pic>
        <p:nvPicPr>
          <p:cNvPr id="6" name="Obrázok 5"/>
          <p:cNvPicPr>
            <a:picLocks noChangeAspect="1"/>
          </p:cNvPicPr>
          <p:nvPr/>
        </p:nvPicPr>
        <p:blipFill>
          <a:blip r:embed="rId2"/>
          <a:stretch>
            <a:fillRect/>
          </a:stretch>
        </p:blipFill>
        <p:spPr>
          <a:xfrm>
            <a:off x="3887924" y="882824"/>
            <a:ext cx="2367741" cy="5210472"/>
          </a:xfrm>
          <a:prstGeom prst="rect">
            <a:avLst/>
          </a:prstGeom>
        </p:spPr>
      </p:pic>
      <p:sp>
        <p:nvSpPr>
          <p:cNvPr id="7" name="Obdĺžnik 6"/>
          <p:cNvSpPr/>
          <p:nvPr/>
        </p:nvSpPr>
        <p:spPr>
          <a:xfrm>
            <a:off x="216186" y="2010732"/>
            <a:ext cx="3527722" cy="1754326"/>
          </a:xfrm>
          <a:prstGeom prst="rect">
            <a:avLst/>
          </a:prstGeom>
        </p:spPr>
        <p:txBody>
          <a:bodyPr wrap="square">
            <a:spAutoFit/>
          </a:bodyPr>
          <a:lstStyle/>
          <a:p>
            <a:r>
              <a:rPr lang="sk-SK" dirty="0"/>
              <a:t>Pri práci sa medzi miestnosťami prepínate kliknutím na názov miestnosti. </a:t>
            </a:r>
          </a:p>
          <a:p>
            <a:endParaRPr lang="sk-SK" dirty="0"/>
          </a:p>
          <a:p>
            <a:r>
              <a:rPr lang="sk-SK" dirty="0"/>
              <a:t>Miestnosť v ktorej sa aktuálne nachádzate je zvýraznená.</a:t>
            </a:r>
          </a:p>
        </p:txBody>
      </p:sp>
      <p:pic>
        <p:nvPicPr>
          <p:cNvPr id="10" name="Obrázok 9"/>
          <p:cNvPicPr>
            <a:picLocks noChangeAspect="1"/>
          </p:cNvPicPr>
          <p:nvPr/>
        </p:nvPicPr>
        <p:blipFill>
          <a:blip r:embed="rId3"/>
          <a:stretch>
            <a:fillRect/>
          </a:stretch>
        </p:blipFill>
        <p:spPr>
          <a:xfrm>
            <a:off x="6588224" y="882824"/>
            <a:ext cx="2353459" cy="5219482"/>
          </a:xfrm>
          <a:prstGeom prst="rect">
            <a:avLst/>
          </a:prstGeom>
        </p:spPr>
      </p:pic>
      <p:sp>
        <p:nvSpPr>
          <p:cNvPr id="11" name="Obdĺžnik 10"/>
          <p:cNvSpPr/>
          <p:nvPr/>
        </p:nvSpPr>
        <p:spPr>
          <a:xfrm>
            <a:off x="216186" y="3984320"/>
            <a:ext cx="4572000" cy="646331"/>
          </a:xfrm>
          <a:prstGeom prst="rect">
            <a:avLst/>
          </a:prstGeom>
        </p:spPr>
        <p:txBody>
          <a:bodyPr>
            <a:spAutoFit/>
          </a:bodyPr>
          <a:lstStyle/>
          <a:p>
            <a:r>
              <a:rPr lang="sk-SK" dirty="0"/>
              <a:t>Po úspešnom vytváraní miestností pokračujte s vytváraním stolov.</a:t>
            </a:r>
          </a:p>
        </p:txBody>
      </p:sp>
    </p:spTree>
    <p:extLst>
      <p:ext uri="{BB962C8B-B14F-4D97-AF65-F5344CB8AC3E}">
        <p14:creationId xmlns:p14="http://schemas.microsoft.com/office/powerpoint/2010/main" val="3694913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Stoly</a:t>
            </a:r>
            <a:endParaRPr lang="sk-SK" sz="4400" b="1" dirty="0" smtClean="0">
              <a:solidFill>
                <a:srgbClr val="003399"/>
              </a:solidFill>
              <a:latin typeface="+mj-lt"/>
              <a:ea typeface="+mj-ea"/>
              <a:cs typeface="+mj-cs"/>
            </a:endParaRPr>
          </a:p>
        </p:txBody>
      </p:sp>
      <p:sp>
        <p:nvSpPr>
          <p:cNvPr id="2" name="Obdĺžnik 1"/>
          <p:cNvSpPr/>
          <p:nvPr/>
        </p:nvSpPr>
        <p:spPr>
          <a:xfrm>
            <a:off x="201340" y="883977"/>
            <a:ext cx="4406664" cy="1477328"/>
          </a:xfrm>
          <a:prstGeom prst="rect">
            <a:avLst/>
          </a:prstGeom>
        </p:spPr>
        <p:txBody>
          <a:bodyPr wrap="square">
            <a:spAutoFit/>
          </a:bodyPr>
          <a:lstStyle/>
          <a:p>
            <a:r>
              <a:rPr lang="sk-SK" dirty="0"/>
              <a:t>Práca aj zmeny a vytváranie sú prevedené v jednom rozhraní. Medzi jednotlivými rozhraniami je potrebné sa prepínať. V tomto návode si ukážeme ako vytvoriť nový stôl.</a:t>
            </a:r>
          </a:p>
        </p:txBody>
      </p:sp>
      <p:sp>
        <p:nvSpPr>
          <p:cNvPr id="5" name="Obdĺžnik 4"/>
          <p:cNvSpPr/>
          <p:nvPr/>
        </p:nvSpPr>
        <p:spPr>
          <a:xfrm>
            <a:off x="216186" y="2564904"/>
            <a:ext cx="3955752" cy="646331"/>
          </a:xfrm>
          <a:prstGeom prst="rect">
            <a:avLst/>
          </a:prstGeom>
        </p:spPr>
        <p:txBody>
          <a:bodyPr wrap="square">
            <a:spAutoFit/>
          </a:bodyPr>
          <a:lstStyle/>
          <a:p>
            <a:r>
              <a:rPr lang="sk-SK" dirty="0"/>
              <a:t>V hornom menu kliknite na ikonu "Vidličky a </a:t>
            </a:r>
            <a:r>
              <a:rPr lang="sk-SK" dirty="0" smtClean="0"/>
              <a:t>nožík“.</a:t>
            </a:r>
            <a:endParaRPr lang="sk-SK" dirty="0"/>
          </a:p>
        </p:txBody>
      </p:sp>
      <p:pic>
        <p:nvPicPr>
          <p:cNvPr id="8" name="Obrázok 7"/>
          <p:cNvPicPr>
            <a:picLocks noChangeAspect="1"/>
          </p:cNvPicPr>
          <p:nvPr/>
        </p:nvPicPr>
        <p:blipFill>
          <a:blip r:embed="rId2"/>
          <a:stretch>
            <a:fillRect/>
          </a:stretch>
        </p:blipFill>
        <p:spPr>
          <a:xfrm>
            <a:off x="5328084" y="883977"/>
            <a:ext cx="2429298" cy="5359405"/>
          </a:xfrm>
          <a:prstGeom prst="rect">
            <a:avLst/>
          </a:prstGeom>
        </p:spPr>
      </p:pic>
    </p:spTree>
    <p:extLst>
      <p:ext uri="{BB962C8B-B14F-4D97-AF65-F5344CB8AC3E}">
        <p14:creationId xmlns:p14="http://schemas.microsoft.com/office/powerpoint/2010/main" val="2473236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Stoly</a:t>
            </a:r>
            <a:endParaRPr lang="sk-SK" sz="4400" b="1" dirty="0" smtClean="0">
              <a:solidFill>
                <a:srgbClr val="003399"/>
              </a:solidFill>
              <a:latin typeface="+mj-lt"/>
              <a:ea typeface="+mj-ea"/>
              <a:cs typeface="+mj-cs"/>
            </a:endParaRPr>
          </a:p>
        </p:txBody>
      </p:sp>
      <p:sp>
        <p:nvSpPr>
          <p:cNvPr id="3" name="Obdĺžnik 2"/>
          <p:cNvSpPr/>
          <p:nvPr/>
        </p:nvSpPr>
        <p:spPr>
          <a:xfrm>
            <a:off x="359532" y="872716"/>
            <a:ext cx="3816424" cy="1200329"/>
          </a:xfrm>
          <a:prstGeom prst="rect">
            <a:avLst/>
          </a:prstGeom>
        </p:spPr>
        <p:txBody>
          <a:bodyPr wrap="square">
            <a:spAutoFit/>
          </a:bodyPr>
          <a:lstStyle/>
          <a:p>
            <a:r>
              <a:rPr lang="sk-SK" dirty="0"/>
              <a:t>Dostali ste sa do rozhrania miestností a stolov. Zobrazila sa vám miestnosť a stoly, s ktorou ste v aplikácii pracovali naposledy.</a:t>
            </a:r>
          </a:p>
        </p:txBody>
      </p:sp>
      <p:sp>
        <p:nvSpPr>
          <p:cNvPr id="6" name="Obdĺžnik 5"/>
          <p:cNvSpPr/>
          <p:nvPr/>
        </p:nvSpPr>
        <p:spPr>
          <a:xfrm>
            <a:off x="316130" y="2099350"/>
            <a:ext cx="4042730" cy="2031325"/>
          </a:xfrm>
          <a:prstGeom prst="rect">
            <a:avLst/>
          </a:prstGeom>
        </p:spPr>
        <p:txBody>
          <a:bodyPr wrap="square">
            <a:spAutoFit/>
          </a:bodyPr>
          <a:lstStyle/>
          <a:p>
            <a:r>
              <a:rPr lang="sk-SK" dirty="0"/>
              <a:t>Zobrazenie stolov je možné posúvať pohybom prsta po obrazovke a je možné približovať a </a:t>
            </a:r>
            <a:r>
              <a:rPr lang="sk-SK" dirty="0" smtClean="0"/>
              <a:t>vzďaľovať </a:t>
            </a:r>
            <a:r>
              <a:rPr lang="sk-SK" dirty="0"/>
              <a:t>zobrazenie súčasným pohybom dvoch prstov po obrazovke smerom od seba (zmenšenie) a smerom k sebe (priblíženie).</a:t>
            </a:r>
          </a:p>
        </p:txBody>
      </p:sp>
      <p:sp>
        <p:nvSpPr>
          <p:cNvPr id="7" name="Obdĺžnik 6"/>
          <p:cNvSpPr/>
          <p:nvPr/>
        </p:nvSpPr>
        <p:spPr>
          <a:xfrm>
            <a:off x="316130" y="4156980"/>
            <a:ext cx="3798714" cy="1200329"/>
          </a:xfrm>
          <a:prstGeom prst="rect">
            <a:avLst/>
          </a:prstGeom>
        </p:spPr>
        <p:txBody>
          <a:bodyPr wrap="square">
            <a:spAutoFit/>
          </a:bodyPr>
          <a:lstStyle/>
          <a:p>
            <a:r>
              <a:rPr lang="sk-SK" dirty="0"/>
              <a:t>V pravom dolnom rohu je ikona pre zmenu miestnosti a zároveň sa tam nachádza zapnutie "úprav" (kliknite</a:t>
            </a:r>
            <a:r>
              <a:rPr lang="sk-SK" dirty="0" smtClean="0"/>
              <a:t>).</a:t>
            </a:r>
            <a:endParaRPr lang="sk-SK" dirty="0"/>
          </a:p>
        </p:txBody>
      </p:sp>
      <p:pic>
        <p:nvPicPr>
          <p:cNvPr id="9" name="Obrázok 8"/>
          <p:cNvPicPr>
            <a:picLocks noChangeAspect="1"/>
          </p:cNvPicPr>
          <p:nvPr/>
        </p:nvPicPr>
        <p:blipFill>
          <a:blip r:embed="rId2"/>
          <a:stretch>
            <a:fillRect/>
          </a:stretch>
        </p:blipFill>
        <p:spPr>
          <a:xfrm>
            <a:off x="4423556" y="870459"/>
            <a:ext cx="2304256" cy="5075017"/>
          </a:xfrm>
          <a:prstGeom prst="rect">
            <a:avLst/>
          </a:prstGeom>
        </p:spPr>
      </p:pic>
      <p:sp>
        <p:nvSpPr>
          <p:cNvPr id="10" name="Obdĺžnik 9"/>
          <p:cNvSpPr/>
          <p:nvPr/>
        </p:nvSpPr>
        <p:spPr>
          <a:xfrm>
            <a:off x="317854" y="5316289"/>
            <a:ext cx="4572000" cy="646331"/>
          </a:xfrm>
          <a:prstGeom prst="rect">
            <a:avLst/>
          </a:prstGeom>
        </p:spPr>
        <p:txBody>
          <a:bodyPr>
            <a:spAutoFit/>
          </a:bodyPr>
          <a:lstStyle/>
          <a:p>
            <a:r>
              <a:rPr lang="sk-SK" dirty="0"/>
              <a:t>Nachádzate sa v zozname miestností, v hornej časti kliknite na "zapnúť </a:t>
            </a:r>
            <a:r>
              <a:rPr lang="sk-SK" dirty="0" smtClean="0"/>
              <a:t>úpravu“.</a:t>
            </a:r>
            <a:endParaRPr lang="sk-SK" dirty="0"/>
          </a:p>
        </p:txBody>
      </p:sp>
      <p:pic>
        <p:nvPicPr>
          <p:cNvPr id="11" name="Obrázok 10"/>
          <p:cNvPicPr>
            <a:picLocks noChangeAspect="1"/>
          </p:cNvPicPr>
          <p:nvPr/>
        </p:nvPicPr>
        <p:blipFill>
          <a:blip r:embed="rId3"/>
          <a:stretch>
            <a:fillRect/>
          </a:stretch>
        </p:blipFill>
        <p:spPr>
          <a:xfrm>
            <a:off x="6777801" y="864158"/>
            <a:ext cx="2285159" cy="5075017"/>
          </a:xfrm>
          <a:prstGeom prst="rect">
            <a:avLst/>
          </a:prstGeom>
        </p:spPr>
      </p:pic>
    </p:spTree>
    <p:extLst>
      <p:ext uri="{BB962C8B-B14F-4D97-AF65-F5344CB8AC3E}">
        <p14:creationId xmlns:p14="http://schemas.microsoft.com/office/powerpoint/2010/main" val="7738908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Stoly</a:t>
            </a:r>
            <a:endParaRPr lang="sk-SK" sz="4400" b="1" dirty="0" smtClean="0">
              <a:solidFill>
                <a:srgbClr val="003399"/>
              </a:solidFill>
              <a:latin typeface="+mj-lt"/>
              <a:ea typeface="+mj-ea"/>
              <a:cs typeface="+mj-cs"/>
            </a:endParaRPr>
          </a:p>
        </p:txBody>
      </p:sp>
      <p:sp>
        <p:nvSpPr>
          <p:cNvPr id="2" name="Obdĺžnik 1"/>
          <p:cNvSpPr/>
          <p:nvPr/>
        </p:nvSpPr>
        <p:spPr>
          <a:xfrm>
            <a:off x="216186" y="875125"/>
            <a:ext cx="4157381" cy="646331"/>
          </a:xfrm>
          <a:prstGeom prst="rect">
            <a:avLst/>
          </a:prstGeom>
        </p:spPr>
        <p:txBody>
          <a:bodyPr wrap="square">
            <a:spAutoFit/>
          </a:bodyPr>
          <a:lstStyle/>
          <a:p>
            <a:r>
              <a:rPr lang="sk-SK" dirty="0"/>
              <a:t>Zvoľte miestnosť, v ktorej chcete vytvárať alebo upravovať </a:t>
            </a:r>
            <a:r>
              <a:rPr lang="sk-SK" dirty="0" smtClean="0"/>
              <a:t>stoly.</a:t>
            </a:r>
            <a:endParaRPr lang="sk-SK" dirty="0"/>
          </a:p>
        </p:txBody>
      </p:sp>
      <p:pic>
        <p:nvPicPr>
          <p:cNvPr id="5" name="Obrázok 4"/>
          <p:cNvPicPr>
            <a:picLocks noChangeAspect="1"/>
          </p:cNvPicPr>
          <p:nvPr/>
        </p:nvPicPr>
        <p:blipFill>
          <a:blip r:embed="rId2"/>
          <a:stretch>
            <a:fillRect/>
          </a:stretch>
        </p:blipFill>
        <p:spPr>
          <a:xfrm>
            <a:off x="4016301" y="858416"/>
            <a:ext cx="2378151" cy="5256584"/>
          </a:xfrm>
          <a:prstGeom prst="rect">
            <a:avLst/>
          </a:prstGeom>
        </p:spPr>
      </p:pic>
      <p:sp>
        <p:nvSpPr>
          <p:cNvPr id="8" name="Obdĺžnik 7"/>
          <p:cNvSpPr/>
          <p:nvPr/>
        </p:nvSpPr>
        <p:spPr>
          <a:xfrm>
            <a:off x="216186" y="1688521"/>
            <a:ext cx="4157381" cy="1200329"/>
          </a:xfrm>
          <a:prstGeom prst="rect">
            <a:avLst/>
          </a:prstGeom>
        </p:spPr>
        <p:txBody>
          <a:bodyPr wrap="square">
            <a:spAutoFit/>
          </a:bodyPr>
          <a:lstStyle/>
          <a:p>
            <a:r>
              <a:rPr lang="sk-SK" dirty="0"/>
              <a:t>Nachádzate sa v danej virtuálnej miestnosti (v našom prípade Terasa, nová miestnosť, kde sa zatiaľ nenachádza žiaden stôl).</a:t>
            </a:r>
          </a:p>
        </p:txBody>
      </p:sp>
      <p:sp>
        <p:nvSpPr>
          <p:cNvPr id="12" name="Obdĺžnik 11"/>
          <p:cNvSpPr/>
          <p:nvPr/>
        </p:nvSpPr>
        <p:spPr>
          <a:xfrm>
            <a:off x="216186" y="3055915"/>
            <a:ext cx="3887762" cy="646331"/>
          </a:xfrm>
          <a:prstGeom prst="rect">
            <a:avLst/>
          </a:prstGeom>
        </p:spPr>
        <p:txBody>
          <a:bodyPr wrap="square">
            <a:spAutoFit/>
          </a:bodyPr>
          <a:lstStyle/>
          <a:p>
            <a:r>
              <a:rPr lang="sk-SK" dirty="0"/>
              <a:t>Nový stôl pridáte kliknutím na zelené plus </a:t>
            </a:r>
            <a:r>
              <a:rPr lang="sk-SK" dirty="0" smtClean="0"/>
              <a:t>"+“.</a:t>
            </a:r>
            <a:endParaRPr lang="sk-SK" dirty="0"/>
          </a:p>
        </p:txBody>
      </p:sp>
      <p:pic>
        <p:nvPicPr>
          <p:cNvPr id="13" name="Obrázok 12"/>
          <p:cNvPicPr>
            <a:picLocks noChangeAspect="1"/>
          </p:cNvPicPr>
          <p:nvPr/>
        </p:nvPicPr>
        <p:blipFill>
          <a:blip r:embed="rId3"/>
          <a:stretch>
            <a:fillRect/>
          </a:stretch>
        </p:blipFill>
        <p:spPr>
          <a:xfrm>
            <a:off x="6611658" y="858416"/>
            <a:ext cx="2400064" cy="5256584"/>
          </a:xfrm>
          <a:prstGeom prst="rect">
            <a:avLst/>
          </a:prstGeom>
        </p:spPr>
      </p:pic>
    </p:spTree>
    <p:extLst>
      <p:ext uri="{BB962C8B-B14F-4D97-AF65-F5344CB8AC3E}">
        <p14:creationId xmlns:p14="http://schemas.microsoft.com/office/powerpoint/2010/main" val="203036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439652" y="152636"/>
            <a:ext cx="7452828" cy="2340260"/>
          </a:xfrm>
          <a:prstGeom prst="rect">
            <a:avLst/>
          </a:prstGeom>
          <a:noFill/>
          <a:ln w="9525">
            <a:noFill/>
            <a:miter lim="800000"/>
            <a:headEnd/>
            <a:tailEnd/>
          </a:ln>
        </p:spPr>
        <p:txBody>
          <a:bodyPr anchor="ctr"/>
          <a:lstStyle/>
          <a:p>
            <a:pPr eaLnBrk="1" fontAlgn="auto" hangingPunct="1">
              <a:spcAft>
                <a:spcPts val="0"/>
              </a:spcAft>
              <a:defRPr/>
            </a:pPr>
            <a:r>
              <a:rPr lang="sk-SK" sz="4300" b="1" dirty="0" smtClean="0">
                <a:solidFill>
                  <a:srgbClr val="003399"/>
                </a:solidFill>
                <a:latin typeface="Calibri" pitchFamily="34" charset="0"/>
                <a:ea typeface="+mj-ea"/>
                <a:cs typeface="+mj-cs"/>
              </a:rPr>
              <a:t>Rýchle spracovanie a prenos údajov medzi zariadeniami.</a:t>
            </a:r>
          </a:p>
          <a:p>
            <a:pPr eaLnBrk="1" fontAlgn="auto" hangingPunct="1">
              <a:spcAft>
                <a:spcPts val="0"/>
              </a:spcAft>
              <a:defRPr/>
            </a:pPr>
            <a:endParaRPr lang="sk-SK" sz="4300" b="1" dirty="0">
              <a:solidFill>
                <a:srgbClr val="003399"/>
              </a:solidFill>
              <a:latin typeface="Calibri" pitchFamily="34" charset="0"/>
              <a:ea typeface="+mj-ea"/>
              <a:cs typeface="+mj-cs"/>
            </a:endParaRPr>
          </a:p>
          <a:p>
            <a:pPr eaLnBrk="1" fontAlgn="auto" hangingPunct="1">
              <a:spcAft>
                <a:spcPts val="0"/>
              </a:spcAft>
              <a:defRPr/>
            </a:pPr>
            <a:r>
              <a:rPr lang="sk-SK" sz="4300" b="1" dirty="0">
                <a:solidFill>
                  <a:srgbClr val="003399"/>
                </a:solidFill>
                <a:latin typeface="Calibri" pitchFamily="34" charset="0"/>
                <a:ea typeface="+mj-ea"/>
                <a:cs typeface="+mj-cs"/>
              </a:rPr>
              <a:t> </a:t>
            </a:r>
          </a:p>
        </p:txBody>
      </p:sp>
      <p:sp>
        <p:nvSpPr>
          <p:cNvPr id="3" name="BlokTextu 2"/>
          <p:cNvSpPr txBox="1"/>
          <p:nvPr/>
        </p:nvSpPr>
        <p:spPr>
          <a:xfrm>
            <a:off x="755577" y="1556792"/>
            <a:ext cx="8136904" cy="2831544"/>
          </a:xfrm>
          <a:prstGeom prst="rect">
            <a:avLst/>
          </a:prstGeom>
          <a:noFill/>
        </p:spPr>
        <p:txBody>
          <a:bodyPr wrap="square" rtlCol="0">
            <a:spAutoFit/>
          </a:bodyPr>
          <a:lstStyle/>
          <a:p>
            <a:pPr marL="285750" indent="-285750">
              <a:buFont typeface="Arial" panose="020B0604020202020204" pitchFamily="34" charset="0"/>
              <a:buChar char="•"/>
            </a:pPr>
            <a:r>
              <a:rPr lang="sk-SK" sz="2000" dirty="0" smtClean="0"/>
              <a:t>Komunikácia medzi zariadeniami prebieha po </a:t>
            </a:r>
            <a:r>
              <a:rPr lang="sk-SK" sz="2000" dirty="0" err="1" smtClean="0"/>
              <a:t>Wifi</a:t>
            </a:r>
            <a:r>
              <a:rPr lang="sk-SK" sz="2000" dirty="0" smtClean="0"/>
              <a:t> sieti</a:t>
            </a:r>
          </a:p>
          <a:p>
            <a:pPr marL="285750" indent="-285750">
              <a:buFont typeface="Arial" panose="020B0604020202020204" pitchFamily="34" charset="0"/>
              <a:buChar char="•"/>
            </a:pPr>
            <a:endParaRPr lang="sk-SK" sz="2000" dirty="0" smtClean="0"/>
          </a:p>
          <a:p>
            <a:pPr marL="285750" indent="-285750">
              <a:buFont typeface="Arial" panose="020B0604020202020204" pitchFamily="34" charset="0"/>
              <a:buChar char="•"/>
            </a:pPr>
            <a:r>
              <a:rPr lang="sk-SK" sz="2000" dirty="0" smtClean="0"/>
              <a:t>Nie sú potrebné žiadne ďalšie papiere, okrem dokladu o zaplatení</a:t>
            </a:r>
          </a:p>
          <a:p>
            <a:pPr marL="285750" indent="-285750">
              <a:buFont typeface="Arial" panose="020B0604020202020204" pitchFamily="34" charset="0"/>
              <a:buChar char="•"/>
            </a:pPr>
            <a:endParaRPr lang="sk-SK" sz="2000" dirty="0" smtClean="0"/>
          </a:p>
          <a:p>
            <a:pPr marL="285750" indent="-285750">
              <a:buFont typeface="Arial" panose="020B0604020202020204" pitchFamily="34" charset="0"/>
              <a:buChar char="•"/>
            </a:pPr>
            <a:r>
              <a:rPr lang="sk-SK" sz="2000" dirty="0" smtClean="0"/>
              <a:t>Minimum káblov – väčšina je napájacích</a:t>
            </a:r>
          </a:p>
          <a:p>
            <a:pPr marL="285750" indent="-285750">
              <a:buFont typeface="Arial" panose="020B0604020202020204" pitchFamily="34" charset="0"/>
              <a:buChar char="•"/>
            </a:pPr>
            <a:endParaRPr lang="sk-SK" sz="2000" dirty="0"/>
          </a:p>
          <a:p>
            <a:pPr marL="285750" indent="-285750">
              <a:buFont typeface="Arial" panose="020B0604020202020204" pitchFamily="34" charset="0"/>
              <a:buChar char="•"/>
            </a:pPr>
            <a:r>
              <a:rPr lang="sk-SK" sz="2000" dirty="0"/>
              <a:t>Aplikácia </a:t>
            </a:r>
            <a:r>
              <a:rPr lang="sk-SK" sz="2000" dirty="0" err="1">
                <a:hlinkClick r:id="rId2"/>
              </a:rPr>
              <a:t>Resinos</a:t>
            </a:r>
            <a:r>
              <a:rPr lang="sk-SK" sz="2000" dirty="0">
                <a:hlinkClick r:id="rId2"/>
              </a:rPr>
              <a:t> POS</a:t>
            </a:r>
            <a:r>
              <a:rPr lang="sk-SK" sz="2000" dirty="0"/>
              <a:t> podporuje širokú škálu zariadení s operačným </a:t>
            </a:r>
            <a:r>
              <a:rPr lang="sk-SK" sz="2000" dirty="0" smtClean="0"/>
              <a:t>systémom </a:t>
            </a:r>
            <a:r>
              <a:rPr lang="sk-SK" sz="2000" dirty="0" err="1"/>
              <a:t>android</a:t>
            </a:r>
            <a:endParaRPr lang="sk-SK" sz="2000" dirty="0" smtClean="0"/>
          </a:p>
          <a:p>
            <a:pPr marL="285750" indent="-285750">
              <a:buFont typeface="Arial" panose="020B0604020202020204" pitchFamily="34" charset="0"/>
              <a:buChar char="•"/>
            </a:pPr>
            <a:endParaRPr lang="sk-SK" dirty="0"/>
          </a:p>
        </p:txBody>
      </p:sp>
    </p:spTree>
    <p:extLst>
      <p:ext uri="{BB962C8B-B14F-4D97-AF65-F5344CB8AC3E}">
        <p14:creationId xmlns:p14="http://schemas.microsoft.com/office/powerpoint/2010/main" val="444280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Stoly</a:t>
            </a:r>
            <a:endParaRPr lang="sk-SK" sz="4400" b="1" dirty="0" smtClean="0">
              <a:solidFill>
                <a:srgbClr val="003399"/>
              </a:solidFill>
              <a:latin typeface="+mj-lt"/>
              <a:ea typeface="+mj-ea"/>
              <a:cs typeface="+mj-cs"/>
            </a:endParaRPr>
          </a:p>
        </p:txBody>
      </p:sp>
      <p:sp>
        <p:nvSpPr>
          <p:cNvPr id="3" name="Obdĺžnik 2"/>
          <p:cNvSpPr/>
          <p:nvPr/>
        </p:nvSpPr>
        <p:spPr>
          <a:xfrm>
            <a:off x="216186" y="858416"/>
            <a:ext cx="3800115" cy="923330"/>
          </a:xfrm>
          <a:prstGeom prst="rect">
            <a:avLst/>
          </a:prstGeom>
        </p:spPr>
        <p:txBody>
          <a:bodyPr wrap="square">
            <a:spAutoFit/>
          </a:bodyPr>
          <a:lstStyle/>
          <a:p>
            <a:r>
              <a:rPr lang="sk-SK" dirty="0"/>
              <a:t>Zadajte názov stola, najlepšie vo </a:t>
            </a:r>
            <a:r>
              <a:rPr lang="sk-SK" dirty="0" smtClean="0"/>
              <a:t>forme, </a:t>
            </a:r>
            <a:r>
              <a:rPr lang="sk-SK" dirty="0"/>
              <a:t>v akej ho bežne používate pri </a:t>
            </a:r>
            <a:r>
              <a:rPr lang="sk-SK" dirty="0" smtClean="0"/>
              <a:t>práci.</a:t>
            </a:r>
            <a:endParaRPr lang="sk-SK" dirty="0"/>
          </a:p>
        </p:txBody>
      </p:sp>
      <p:pic>
        <p:nvPicPr>
          <p:cNvPr id="6" name="Obrázok 5"/>
          <p:cNvPicPr>
            <a:picLocks noChangeAspect="1"/>
          </p:cNvPicPr>
          <p:nvPr/>
        </p:nvPicPr>
        <p:blipFill>
          <a:blip r:embed="rId2"/>
          <a:stretch>
            <a:fillRect/>
          </a:stretch>
        </p:blipFill>
        <p:spPr>
          <a:xfrm>
            <a:off x="4149993" y="858416"/>
            <a:ext cx="2371677" cy="5220580"/>
          </a:xfrm>
          <a:prstGeom prst="rect">
            <a:avLst/>
          </a:prstGeom>
        </p:spPr>
      </p:pic>
      <p:sp>
        <p:nvSpPr>
          <p:cNvPr id="7" name="Obdĺžnik 6"/>
          <p:cNvSpPr/>
          <p:nvPr/>
        </p:nvSpPr>
        <p:spPr>
          <a:xfrm>
            <a:off x="216186" y="1808051"/>
            <a:ext cx="3707742" cy="646331"/>
          </a:xfrm>
          <a:prstGeom prst="rect">
            <a:avLst/>
          </a:prstGeom>
        </p:spPr>
        <p:txBody>
          <a:bodyPr wrap="square">
            <a:spAutoFit/>
          </a:bodyPr>
          <a:lstStyle/>
          <a:p>
            <a:r>
              <a:rPr lang="sk-SK" dirty="0"/>
              <a:t>Vytvorte si potrebný počet stolov odpovedajúci reálnemu stavu.</a:t>
            </a:r>
          </a:p>
        </p:txBody>
      </p:sp>
      <p:sp>
        <p:nvSpPr>
          <p:cNvPr id="9" name="Obdĺžnik 8"/>
          <p:cNvSpPr/>
          <p:nvPr/>
        </p:nvSpPr>
        <p:spPr>
          <a:xfrm>
            <a:off x="230486" y="2596283"/>
            <a:ext cx="3513422" cy="923330"/>
          </a:xfrm>
          <a:prstGeom prst="rect">
            <a:avLst/>
          </a:prstGeom>
        </p:spPr>
        <p:txBody>
          <a:bodyPr wrap="square">
            <a:spAutoFit/>
          </a:bodyPr>
          <a:lstStyle/>
          <a:p>
            <a:r>
              <a:rPr lang="sk-SK" dirty="0"/>
              <a:t>Dôležité je rozmiestnenie stolov na obrazovke podľa skutočnosti aby ste sa lepšie orientovali.</a:t>
            </a:r>
          </a:p>
        </p:txBody>
      </p:sp>
      <p:sp>
        <p:nvSpPr>
          <p:cNvPr id="10" name="Obdĺžnik 9"/>
          <p:cNvSpPr/>
          <p:nvPr/>
        </p:nvSpPr>
        <p:spPr>
          <a:xfrm>
            <a:off x="230486" y="3607205"/>
            <a:ext cx="3693442" cy="923330"/>
          </a:xfrm>
          <a:prstGeom prst="rect">
            <a:avLst/>
          </a:prstGeom>
        </p:spPr>
        <p:txBody>
          <a:bodyPr wrap="square">
            <a:spAutoFit/>
          </a:bodyPr>
          <a:lstStyle/>
          <a:p>
            <a:r>
              <a:rPr lang="sk-SK" dirty="0"/>
              <a:t>Pre zmenu veľkosti stola </a:t>
            </a:r>
            <a:r>
              <a:rPr lang="sk-SK" dirty="0" smtClean="0"/>
              <a:t>použite </a:t>
            </a:r>
            <a:r>
              <a:rPr lang="sk-SK" dirty="0"/>
              <a:t>túto ikonu, podržte a posúvajte </a:t>
            </a:r>
            <a:r>
              <a:rPr lang="sk-SK" dirty="0" smtClean="0"/>
              <a:t>prstom.</a:t>
            </a:r>
            <a:endParaRPr lang="sk-SK" dirty="0"/>
          </a:p>
        </p:txBody>
      </p:sp>
      <p:pic>
        <p:nvPicPr>
          <p:cNvPr id="11" name="Obrázok 10"/>
          <p:cNvPicPr>
            <a:picLocks noChangeAspect="1"/>
          </p:cNvPicPr>
          <p:nvPr/>
        </p:nvPicPr>
        <p:blipFill>
          <a:blip r:embed="rId3"/>
          <a:stretch>
            <a:fillRect/>
          </a:stretch>
        </p:blipFill>
        <p:spPr>
          <a:xfrm>
            <a:off x="6626632" y="858416"/>
            <a:ext cx="2394895" cy="5220580"/>
          </a:xfrm>
          <a:prstGeom prst="rect">
            <a:avLst/>
          </a:prstGeom>
        </p:spPr>
      </p:pic>
    </p:spTree>
    <p:extLst>
      <p:ext uri="{BB962C8B-B14F-4D97-AF65-F5344CB8AC3E}">
        <p14:creationId xmlns:p14="http://schemas.microsoft.com/office/powerpoint/2010/main" val="14286724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Stoly</a:t>
            </a:r>
            <a:endParaRPr lang="sk-SK" sz="4400" b="1" dirty="0" smtClean="0">
              <a:solidFill>
                <a:srgbClr val="003399"/>
              </a:solidFill>
              <a:latin typeface="+mj-lt"/>
              <a:ea typeface="+mj-ea"/>
              <a:cs typeface="+mj-cs"/>
            </a:endParaRPr>
          </a:p>
        </p:txBody>
      </p:sp>
      <p:sp>
        <p:nvSpPr>
          <p:cNvPr id="2" name="Obdĺžnik 1"/>
          <p:cNvSpPr/>
          <p:nvPr/>
        </p:nvSpPr>
        <p:spPr>
          <a:xfrm>
            <a:off x="216186" y="858416"/>
            <a:ext cx="3815754" cy="923330"/>
          </a:xfrm>
          <a:prstGeom prst="rect">
            <a:avLst/>
          </a:prstGeom>
        </p:spPr>
        <p:txBody>
          <a:bodyPr wrap="square">
            <a:spAutoFit/>
          </a:bodyPr>
          <a:lstStyle/>
          <a:p>
            <a:r>
              <a:rPr lang="sk-SK" dirty="0"/>
              <a:t>Pre zmenu polohy stola </a:t>
            </a:r>
            <a:r>
              <a:rPr lang="sk-SK" dirty="0" smtClean="0"/>
              <a:t>použite </a:t>
            </a:r>
            <a:r>
              <a:rPr lang="sk-SK" dirty="0"/>
              <a:t>túto ikonu, podržte a posúvajte stôl prstom po ploche obrazovky:</a:t>
            </a:r>
          </a:p>
        </p:txBody>
      </p:sp>
      <p:pic>
        <p:nvPicPr>
          <p:cNvPr id="5" name="Obrázok 4"/>
          <p:cNvPicPr>
            <a:picLocks noChangeAspect="1"/>
          </p:cNvPicPr>
          <p:nvPr/>
        </p:nvPicPr>
        <p:blipFill>
          <a:blip r:embed="rId2"/>
          <a:stretch>
            <a:fillRect/>
          </a:stretch>
        </p:blipFill>
        <p:spPr>
          <a:xfrm>
            <a:off x="4086689" y="872716"/>
            <a:ext cx="2347460" cy="5148572"/>
          </a:xfrm>
          <a:prstGeom prst="rect">
            <a:avLst/>
          </a:prstGeom>
        </p:spPr>
      </p:pic>
      <p:sp>
        <p:nvSpPr>
          <p:cNvPr id="8" name="Obdĺžnik 7"/>
          <p:cNvSpPr/>
          <p:nvPr/>
        </p:nvSpPr>
        <p:spPr>
          <a:xfrm>
            <a:off x="219051" y="1952836"/>
            <a:ext cx="3867638" cy="923330"/>
          </a:xfrm>
          <a:prstGeom prst="rect">
            <a:avLst/>
          </a:prstGeom>
        </p:spPr>
        <p:txBody>
          <a:bodyPr wrap="square">
            <a:spAutoFit/>
          </a:bodyPr>
          <a:lstStyle/>
          <a:p>
            <a:r>
              <a:rPr lang="sk-SK" dirty="0"/>
              <a:t>Na vymazanie alebo premenovanie stola podržte prst na ikone "ozubeného </a:t>
            </a:r>
            <a:r>
              <a:rPr lang="sk-SK" dirty="0" smtClean="0"/>
              <a:t>kolieska“.</a:t>
            </a:r>
            <a:endParaRPr lang="sk-SK" dirty="0"/>
          </a:p>
        </p:txBody>
      </p:sp>
      <p:pic>
        <p:nvPicPr>
          <p:cNvPr id="12" name="Obrázok 11"/>
          <p:cNvPicPr>
            <a:picLocks noChangeAspect="1"/>
          </p:cNvPicPr>
          <p:nvPr/>
        </p:nvPicPr>
        <p:blipFill>
          <a:blip r:embed="rId3"/>
          <a:stretch>
            <a:fillRect/>
          </a:stretch>
        </p:blipFill>
        <p:spPr>
          <a:xfrm>
            <a:off x="6687554" y="872717"/>
            <a:ext cx="2350749" cy="5148572"/>
          </a:xfrm>
          <a:prstGeom prst="rect">
            <a:avLst/>
          </a:prstGeom>
        </p:spPr>
      </p:pic>
    </p:spTree>
    <p:extLst>
      <p:ext uri="{BB962C8B-B14F-4D97-AF65-F5344CB8AC3E}">
        <p14:creationId xmlns:p14="http://schemas.microsoft.com/office/powerpoint/2010/main" val="881047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16186"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Stoly</a:t>
            </a:r>
            <a:endParaRPr lang="sk-SK" sz="4400" b="1" dirty="0" smtClean="0">
              <a:solidFill>
                <a:srgbClr val="003399"/>
              </a:solidFill>
              <a:latin typeface="+mj-lt"/>
              <a:ea typeface="+mj-ea"/>
              <a:cs typeface="+mj-cs"/>
            </a:endParaRPr>
          </a:p>
        </p:txBody>
      </p:sp>
      <p:sp>
        <p:nvSpPr>
          <p:cNvPr id="3" name="Obdĺžnik 2"/>
          <p:cNvSpPr/>
          <p:nvPr/>
        </p:nvSpPr>
        <p:spPr>
          <a:xfrm>
            <a:off x="216186" y="872716"/>
            <a:ext cx="3870503" cy="646331"/>
          </a:xfrm>
          <a:prstGeom prst="rect">
            <a:avLst/>
          </a:prstGeom>
        </p:spPr>
        <p:txBody>
          <a:bodyPr wrap="square">
            <a:spAutoFit/>
          </a:bodyPr>
          <a:lstStyle/>
          <a:p>
            <a:r>
              <a:rPr lang="sk-SK" dirty="0"/>
              <a:t>Ak ste ukončili prácu s vytváraním stolov, vypnite rozhranie pre </a:t>
            </a:r>
            <a:r>
              <a:rPr lang="sk-SK" dirty="0" smtClean="0"/>
              <a:t>úpravy.</a:t>
            </a:r>
            <a:endParaRPr lang="sk-SK" dirty="0"/>
          </a:p>
        </p:txBody>
      </p:sp>
      <p:pic>
        <p:nvPicPr>
          <p:cNvPr id="6" name="Obrázok 5"/>
          <p:cNvPicPr>
            <a:picLocks noChangeAspect="1"/>
          </p:cNvPicPr>
          <p:nvPr/>
        </p:nvPicPr>
        <p:blipFill>
          <a:blip r:embed="rId2"/>
          <a:stretch>
            <a:fillRect/>
          </a:stretch>
        </p:blipFill>
        <p:spPr>
          <a:xfrm>
            <a:off x="4086689" y="872716"/>
            <a:ext cx="2357519" cy="5221254"/>
          </a:xfrm>
          <a:prstGeom prst="rect">
            <a:avLst/>
          </a:prstGeom>
        </p:spPr>
      </p:pic>
      <p:sp>
        <p:nvSpPr>
          <p:cNvPr id="7" name="Obdĺžnik 6"/>
          <p:cNvSpPr/>
          <p:nvPr/>
        </p:nvSpPr>
        <p:spPr>
          <a:xfrm>
            <a:off x="209340" y="1764330"/>
            <a:ext cx="3877349" cy="923330"/>
          </a:xfrm>
          <a:prstGeom prst="rect">
            <a:avLst/>
          </a:prstGeom>
        </p:spPr>
        <p:txBody>
          <a:bodyPr wrap="square">
            <a:spAutoFit/>
          </a:bodyPr>
          <a:lstStyle/>
          <a:p>
            <a:r>
              <a:rPr lang="sk-SK" dirty="0"/>
              <a:t>Pri práci s aplikáciou sa k jednotlivým objednávkam "na stole" dostanete kliknutím na plochu </a:t>
            </a:r>
            <a:r>
              <a:rPr lang="sk-SK" dirty="0" smtClean="0"/>
              <a:t>stola.</a:t>
            </a:r>
            <a:endParaRPr lang="sk-SK" dirty="0"/>
          </a:p>
        </p:txBody>
      </p:sp>
      <p:pic>
        <p:nvPicPr>
          <p:cNvPr id="9" name="Obrázok 8"/>
          <p:cNvPicPr>
            <a:picLocks noChangeAspect="1"/>
          </p:cNvPicPr>
          <p:nvPr/>
        </p:nvPicPr>
        <p:blipFill>
          <a:blip r:embed="rId3"/>
          <a:stretch>
            <a:fillRect/>
          </a:stretch>
        </p:blipFill>
        <p:spPr>
          <a:xfrm>
            <a:off x="6660232" y="872716"/>
            <a:ext cx="2351390" cy="5221254"/>
          </a:xfrm>
          <a:prstGeom prst="rect">
            <a:avLst/>
          </a:prstGeom>
        </p:spPr>
      </p:pic>
    </p:spTree>
    <p:extLst>
      <p:ext uri="{BB962C8B-B14F-4D97-AF65-F5344CB8AC3E}">
        <p14:creationId xmlns:p14="http://schemas.microsoft.com/office/powerpoint/2010/main" val="40766870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Zrýchlenie práce - pultový predaj</a:t>
            </a:r>
            <a:endParaRPr lang="sk-SK" sz="4400" b="1" dirty="0" smtClean="0">
              <a:solidFill>
                <a:srgbClr val="003399"/>
              </a:solidFill>
              <a:latin typeface="+mj-lt"/>
              <a:ea typeface="+mj-ea"/>
              <a:cs typeface="+mj-cs"/>
            </a:endParaRPr>
          </a:p>
        </p:txBody>
      </p:sp>
      <p:sp>
        <p:nvSpPr>
          <p:cNvPr id="5" name="Obdĺžnik 4"/>
          <p:cNvSpPr/>
          <p:nvPr/>
        </p:nvSpPr>
        <p:spPr>
          <a:xfrm>
            <a:off x="382972" y="872716"/>
            <a:ext cx="5310336" cy="646331"/>
          </a:xfrm>
          <a:prstGeom prst="rect">
            <a:avLst/>
          </a:prstGeom>
        </p:spPr>
        <p:txBody>
          <a:bodyPr wrap="square">
            <a:spAutoFit/>
          </a:bodyPr>
          <a:lstStyle/>
          <a:p>
            <a:r>
              <a:rPr lang="sk-SK" dirty="0"/>
              <a:t>Úprava na rýchle vytváranie účtov za sebou (maloobchod, potraviny, pekáreň, stánok, bufet ...)</a:t>
            </a:r>
          </a:p>
        </p:txBody>
      </p:sp>
      <p:sp>
        <p:nvSpPr>
          <p:cNvPr id="8" name="Obdĺžnik 7"/>
          <p:cNvSpPr/>
          <p:nvPr/>
        </p:nvSpPr>
        <p:spPr>
          <a:xfrm>
            <a:off x="382972" y="1691284"/>
            <a:ext cx="4572000" cy="2585323"/>
          </a:xfrm>
          <a:prstGeom prst="rect">
            <a:avLst/>
          </a:prstGeom>
        </p:spPr>
        <p:txBody>
          <a:bodyPr>
            <a:spAutoFit/>
          </a:bodyPr>
          <a:lstStyle/>
          <a:p>
            <a:r>
              <a:rPr lang="sk-SK" dirty="0"/>
              <a:t>Pri rýchlom pultovom predaji je vhodné upraviť funkcie a správanie sa pokladne tak aby pokladník dosiahol rýchlejšie vytváranie účtov "za sebou" bez zbytočných kliknutí "navyše". V danom </a:t>
            </a:r>
            <a:r>
              <a:rPr lang="sk-SK" dirty="0" smtClean="0"/>
              <a:t>pracovnom </a:t>
            </a:r>
            <a:r>
              <a:rPr lang="sk-SK" dirty="0"/>
              <a:t>režime pri vysokom pracovnom tempe je tiež dobré upraviť množstvo údajov (objednávok), ktoré si uchováva aplikácia v pamäti.</a:t>
            </a:r>
          </a:p>
        </p:txBody>
      </p:sp>
      <p:sp>
        <p:nvSpPr>
          <p:cNvPr id="10" name="Obdĺžnik 9"/>
          <p:cNvSpPr/>
          <p:nvPr/>
        </p:nvSpPr>
        <p:spPr>
          <a:xfrm>
            <a:off x="404142" y="4435710"/>
            <a:ext cx="4572000" cy="1477328"/>
          </a:xfrm>
          <a:prstGeom prst="rect">
            <a:avLst/>
          </a:prstGeom>
        </p:spPr>
        <p:txBody>
          <a:bodyPr>
            <a:spAutoFit/>
          </a:bodyPr>
          <a:lstStyle/>
          <a:p>
            <a:r>
              <a:rPr lang="sk-SK" dirty="0"/>
              <a:t>Akonáhle je vytlačený účet (pokladničný doklad) aplikácia automaticky vytvorí novú objednávku a presunie pokladníka na pridávanie nových položiek (vyhľadávanie položiek).</a:t>
            </a:r>
          </a:p>
        </p:txBody>
      </p:sp>
      <p:sp>
        <p:nvSpPr>
          <p:cNvPr id="11" name="Obdĺžnik 10"/>
          <p:cNvSpPr/>
          <p:nvPr/>
        </p:nvSpPr>
        <p:spPr>
          <a:xfrm>
            <a:off x="5220072" y="1691284"/>
            <a:ext cx="3536546" cy="369332"/>
          </a:xfrm>
          <a:prstGeom prst="rect">
            <a:avLst/>
          </a:prstGeom>
        </p:spPr>
        <p:txBody>
          <a:bodyPr wrap="none">
            <a:spAutoFit/>
          </a:bodyPr>
          <a:lstStyle/>
          <a:p>
            <a:r>
              <a:rPr lang="pl-PL" dirty="0"/>
              <a:t>V menu kliknite na "</a:t>
            </a:r>
            <a:r>
              <a:rPr lang="pl-PL" dirty="0" smtClean="0"/>
              <a:t>nastavenia”.</a:t>
            </a:r>
            <a:endParaRPr lang="sk-SK" dirty="0"/>
          </a:p>
        </p:txBody>
      </p:sp>
      <p:pic>
        <p:nvPicPr>
          <p:cNvPr id="12" name="Obrázok 11"/>
          <p:cNvPicPr>
            <a:picLocks noChangeAspect="1"/>
          </p:cNvPicPr>
          <p:nvPr/>
        </p:nvPicPr>
        <p:blipFill>
          <a:blip r:embed="rId2"/>
          <a:stretch>
            <a:fillRect/>
          </a:stretch>
        </p:blipFill>
        <p:spPr>
          <a:xfrm>
            <a:off x="5928509" y="2060616"/>
            <a:ext cx="2060360" cy="4472489"/>
          </a:xfrm>
          <a:prstGeom prst="rect">
            <a:avLst/>
          </a:prstGeom>
        </p:spPr>
      </p:pic>
    </p:spTree>
    <p:extLst>
      <p:ext uri="{BB962C8B-B14F-4D97-AF65-F5344CB8AC3E}">
        <p14:creationId xmlns:p14="http://schemas.microsoft.com/office/powerpoint/2010/main" val="9489275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Zrýchlenie práce - pultový predaj</a:t>
            </a:r>
            <a:endParaRPr lang="sk-SK" sz="4400" b="1" dirty="0" smtClean="0">
              <a:solidFill>
                <a:srgbClr val="003399"/>
              </a:solidFill>
              <a:latin typeface="+mj-lt"/>
              <a:ea typeface="+mj-ea"/>
              <a:cs typeface="+mj-cs"/>
            </a:endParaRPr>
          </a:p>
        </p:txBody>
      </p:sp>
      <p:sp>
        <p:nvSpPr>
          <p:cNvPr id="2" name="Obdĺžnik 1"/>
          <p:cNvSpPr/>
          <p:nvPr/>
        </p:nvSpPr>
        <p:spPr>
          <a:xfrm>
            <a:off x="251520" y="872716"/>
            <a:ext cx="3672408" cy="646331"/>
          </a:xfrm>
          <a:prstGeom prst="rect">
            <a:avLst/>
          </a:prstGeom>
        </p:spPr>
        <p:txBody>
          <a:bodyPr wrap="square">
            <a:spAutoFit/>
          </a:bodyPr>
          <a:lstStyle/>
          <a:p>
            <a:r>
              <a:rPr lang="pl-PL" dirty="0"/>
              <a:t>Nájdite a kliknite na nastavenie "Akcia po objednaní </a:t>
            </a:r>
            <a:r>
              <a:rPr lang="pl-PL" dirty="0" smtClean="0"/>
              <a:t>položiek”.</a:t>
            </a:r>
            <a:endParaRPr lang="sk-SK" dirty="0"/>
          </a:p>
        </p:txBody>
      </p:sp>
      <p:pic>
        <p:nvPicPr>
          <p:cNvPr id="3" name="Obrázok 2"/>
          <p:cNvPicPr>
            <a:picLocks noChangeAspect="1"/>
          </p:cNvPicPr>
          <p:nvPr/>
        </p:nvPicPr>
        <p:blipFill>
          <a:blip r:embed="rId2"/>
          <a:stretch>
            <a:fillRect/>
          </a:stretch>
        </p:blipFill>
        <p:spPr>
          <a:xfrm>
            <a:off x="4057441" y="872716"/>
            <a:ext cx="2414421" cy="5292588"/>
          </a:xfrm>
          <a:prstGeom prst="rect">
            <a:avLst/>
          </a:prstGeom>
        </p:spPr>
      </p:pic>
      <p:sp>
        <p:nvSpPr>
          <p:cNvPr id="6" name="Obdĺžnik 5"/>
          <p:cNvSpPr/>
          <p:nvPr/>
        </p:nvSpPr>
        <p:spPr>
          <a:xfrm>
            <a:off x="224582" y="1701553"/>
            <a:ext cx="3626314" cy="369332"/>
          </a:xfrm>
          <a:prstGeom prst="rect">
            <a:avLst/>
          </a:prstGeom>
        </p:spPr>
        <p:txBody>
          <a:bodyPr wrap="none">
            <a:spAutoFit/>
          </a:bodyPr>
          <a:lstStyle/>
          <a:p>
            <a:r>
              <a:rPr lang="sk-SK" dirty="0"/>
              <a:t>Zvoľte "Otvoriť novú </a:t>
            </a:r>
            <a:r>
              <a:rPr lang="sk-SK" dirty="0" smtClean="0"/>
              <a:t>objednávku“.</a:t>
            </a:r>
            <a:endParaRPr lang="sk-SK" dirty="0"/>
          </a:p>
        </p:txBody>
      </p:sp>
      <p:pic>
        <p:nvPicPr>
          <p:cNvPr id="7" name="Obrázok 6"/>
          <p:cNvPicPr>
            <a:picLocks noChangeAspect="1"/>
          </p:cNvPicPr>
          <p:nvPr/>
        </p:nvPicPr>
        <p:blipFill>
          <a:blip r:embed="rId3"/>
          <a:stretch>
            <a:fillRect/>
          </a:stretch>
        </p:blipFill>
        <p:spPr>
          <a:xfrm>
            <a:off x="6660232" y="879562"/>
            <a:ext cx="2379103" cy="5292589"/>
          </a:xfrm>
          <a:prstGeom prst="rect">
            <a:avLst/>
          </a:prstGeom>
        </p:spPr>
      </p:pic>
    </p:spTree>
    <p:extLst>
      <p:ext uri="{BB962C8B-B14F-4D97-AF65-F5344CB8AC3E}">
        <p14:creationId xmlns:p14="http://schemas.microsoft.com/office/powerpoint/2010/main" val="11768328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Zrýchlenie práce - pultový predaj</a:t>
            </a:r>
            <a:endParaRPr lang="sk-SK" sz="4400" b="1" dirty="0" smtClean="0">
              <a:solidFill>
                <a:srgbClr val="003399"/>
              </a:solidFill>
              <a:latin typeface="+mj-lt"/>
              <a:ea typeface="+mj-ea"/>
              <a:cs typeface="+mj-cs"/>
            </a:endParaRPr>
          </a:p>
        </p:txBody>
      </p:sp>
      <p:sp>
        <p:nvSpPr>
          <p:cNvPr id="5" name="Obdĺžnik 4"/>
          <p:cNvSpPr/>
          <p:nvPr/>
        </p:nvSpPr>
        <p:spPr>
          <a:xfrm>
            <a:off x="382972" y="879562"/>
            <a:ext cx="3674469" cy="2585323"/>
          </a:xfrm>
          <a:prstGeom prst="rect">
            <a:avLst/>
          </a:prstGeom>
        </p:spPr>
        <p:txBody>
          <a:bodyPr wrap="square">
            <a:spAutoFit/>
          </a:bodyPr>
          <a:lstStyle/>
          <a:p>
            <a:r>
              <a:rPr lang="sk-SK" dirty="0"/>
              <a:t>Ak </a:t>
            </a:r>
            <a:r>
              <a:rPr lang="sk-SK" dirty="0" smtClean="0"/>
              <a:t>prijímate </a:t>
            </a:r>
            <a:r>
              <a:rPr lang="sk-SK" dirty="0"/>
              <a:t>od klientov pomerne jednoduché a jasné sumy, prípadne malé sumy, môžete vynechať jeden posledný krok v pokladni a tým je "platobná kalkulačka". Po kliknutí na preddefinovaný typ platby prejdete priamo k vytlačeniu pokladničného dokladu.</a:t>
            </a:r>
          </a:p>
        </p:txBody>
      </p:sp>
      <p:sp>
        <p:nvSpPr>
          <p:cNvPr id="8" name="Obdĺžnik 7"/>
          <p:cNvSpPr/>
          <p:nvPr/>
        </p:nvSpPr>
        <p:spPr>
          <a:xfrm>
            <a:off x="382972" y="3464885"/>
            <a:ext cx="3674469" cy="646331"/>
          </a:xfrm>
          <a:prstGeom prst="rect">
            <a:avLst/>
          </a:prstGeom>
        </p:spPr>
        <p:txBody>
          <a:bodyPr wrap="square">
            <a:spAutoFit/>
          </a:bodyPr>
          <a:lstStyle/>
          <a:p>
            <a:r>
              <a:rPr lang="sk-SK" dirty="0"/>
              <a:t>V nastaveniach nájdite a zaškrtnite "Tlačidlo rýchlej </a:t>
            </a:r>
            <a:r>
              <a:rPr lang="sk-SK" dirty="0" smtClean="0"/>
              <a:t>platby“.</a:t>
            </a:r>
            <a:endParaRPr lang="sk-SK" dirty="0"/>
          </a:p>
        </p:txBody>
      </p:sp>
      <p:pic>
        <p:nvPicPr>
          <p:cNvPr id="9" name="Obrázok 8"/>
          <p:cNvPicPr>
            <a:picLocks noChangeAspect="1"/>
          </p:cNvPicPr>
          <p:nvPr/>
        </p:nvPicPr>
        <p:blipFill>
          <a:blip r:embed="rId2"/>
          <a:stretch>
            <a:fillRect/>
          </a:stretch>
        </p:blipFill>
        <p:spPr>
          <a:xfrm>
            <a:off x="4142513" y="881424"/>
            <a:ext cx="2368441" cy="5184576"/>
          </a:xfrm>
          <a:prstGeom prst="rect">
            <a:avLst/>
          </a:prstGeom>
        </p:spPr>
      </p:pic>
      <p:sp>
        <p:nvSpPr>
          <p:cNvPr id="10" name="Obdĺžnik 9"/>
          <p:cNvSpPr/>
          <p:nvPr/>
        </p:nvSpPr>
        <p:spPr>
          <a:xfrm>
            <a:off x="382972" y="4401107"/>
            <a:ext cx="3674469" cy="646331"/>
          </a:xfrm>
          <a:prstGeom prst="rect">
            <a:avLst/>
          </a:prstGeom>
        </p:spPr>
        <p:txBody>
          <a:bodyPr wrap="square">
            <a:spAutoFit/>
          </a:bodyPr>
          <a:lstStyle/>
          <a:p>
            <a:r>
              <a:rPr lang="sk-SK" dirty="0"/>
              <a:t>Nezobrazovať ikonu "Miestnosti a </a:t>
            </a:r>
            <a:r>
              <a:rPr lang="sk-SK" dirty="0" smtClean="0"/>
              <a:t>stoly“.</a:t>
            </a:r>
            <a:endParaRPr lang="sk-SK" dirty="0"/>
          </a:p>
        </p:txBody>
      </p:sp>
      <p:sp>
        <p:nvSpPr>
          <p:cNvPr id="11" name="Obdĺžnik 10"/>
          <p:cNvSpPr/>
          <p:nvPr/>
        </p:nvSpPr>
        <p:spPr>
          <a:xfrm>
            <a:off x="382973" y="5080257"/>
            <a:ext cx="3504952" cy="923330"/>
          </a:xfrm>
          <a:prstGeom prst="rect">
            <a:avLst/>
          </a:prstGeom>
        </p:spPr>
        <p:txBody>
          <a:bodyPr wrap="square">
            <a:spAutoFit/>
          </a:bodyPr>
          <a:lstStyle/>
          <a:p>
            <a:r>
              <a:rPr lang="sk-SK" dirty="0"/>
              <a:t>V nastaveniach nájdite a </a:t>
            </a:r>
            <a:r>
              <a:rPr lang="sk-SK" dirty="0" smtClean="0"/>
              <a:t> zrušte zaškrtnutie „Zoznam účtov“ a „Miestnosti“.</a:t>
            </a:r>
            <a:endParaRPr lang="sk-SK" dirty="0"/>
          </a:p>
        </p:txBody>
      </p:sp>
      <p:pic>
        <p:nvPicPr>
          <p:cNvPr id="12" name="Obrázok 11"/>
          <p:cNvPicPr>
            <a:picLocks noChangeAspect="1"/>
          </p:cNvPicPr>
          <p:nvPr/>
        </p:nvPicPr>
        <p:blipFill>
          <a:blip r:embed="rId3"/>
          <a:stretch>
            <a:fillRect/>
          </a:stretch>
        </p:blipFill>
        <p:spPr>
          <a:xfrm>
            <a:off x="6734710" y="872716"/>
            <a:ext cx="2350726" cy="5184576"/>
          </a:xfrm>
          <a:prstGeom prst="rect">
            <a:avLst/>
          </a:prstGeom>
        </p:spPr>
      </p:pic>
    </p:spTree>
    <p:extLst>
      <p:ext uri="{BB962C8B-B14F-4D97-AF65-F5344CB8AC3E}">
        <p14:creationId xmlns:p14="http://schemas.microsoft.com/office/powerpoint/2010/main" val="4189883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smtClean="0">
                <a:solidFill>
                  <a:srgbClr val="003399"/>
                </a:solidFill>
                <a:latin typeface="+mj-lt"/>
                <a:ea typeface="+mj-ea"/>
                <a:cs typeface="+mj-cs"/>
              </a:rPr>
              <a:t>Optimalizácia aplikácie</a:t>
            </a:r>
          </a:p>
        </p:txBody>
      </p:sp>
      <p:sp>
        <p:nvSpPr>
          <p:cNvPr id="2" name="Obdĺžnik 1"/>
          <p:cNvSpPr/>
          <p:nvPr/>
        </p:nvSpPr>
        <p:spPr>
          <a:xfrm>
            <a:off x="382972" y="866440"/>
            <a:ext cx="8532948" cy="923330"/>
          </a:xfrm>
          <a:prstGeom prst="rect">
            <a:avLst/>
          </a:prstGeom>
        </p:spPr>
        <p:txBody>
          <a:bodyPr wrap="square">
            <a:spAutoFit/>
          </a:bodyPr>
          <a:lstStyle/>
          <a:p>
            <a:r>
              <a:rPr lang="sk-SK" dirty="0"/>
              <a:t>Podľa druhu vašej prevádzky a množstva zákazníkov závisí aj spôsob a množstvo ukladania dát na vašom zariadení. Obzvlášť treba dbať na staršie zariadenia s malou operačnou pamäťou.</a:t>
            </a:r>
          </a:p>
        </p:txBody>
      </p:sp>
      <p:sp>
        <p:nvSpPr>
          <p:cNvPr id="3" name="Obdĺžnik 2"/>
          <p:cNvSpPr/>
          <p:nvPr/>
        </p:nvSpPr>
        <p:spPr>
          <a:xfrm>
            <a:off x="382972" y="1873667"/>
            <a:ext cx="8532948" cy="923330"/>
          </a:xfrm>
          <a:prstGeom prst="rect">
            <a:avLst/>
          </a:prstGeom>
        </p:spPr>
        <p:txBody>
          <a:bodyPr wrap="square">
            <a:spAutoFit/>
          </a:bodyPr>
          <a:lstStyle/>
          <a:p>
            <a:r>
              <a:rPr lang="sk-SK" dirty="0" smtClean="0"/>
              <a:t>Môžete  si redukovať </a:t>
            </a:r>
            <a:r>
              <a:rPr lang="sk-SK" dirty="0"/>
              <a:t>údaje (väčšinou pokladničné doklady), ktoré ukladá aplikácia </a:t>
            </a:r>
            <a:r>
              <a:rPr lang="sk-SK" dirty="0" smtClean="0"/>
              <a:t>do </a:t>
            </a:r>
            <a:r>
              <a:rPr lang="sk-SK" dirty="0"/>
              <a:t>pamäte. (neovplyvňuje to uložené pokladničné doklady v CHDU (chránené dátové úložisko)).</a:t>
            </a:r>
          </a:p>
        </p:txBody>
      </p:sp>
      <p:sp>
        <p:nvSpPr>
          <p:cNvPr id="14" name="Obdĺžnik 13"/>
          <p:cNvSpPr/>
          <p:nvPr/>
        </p:nvSpPr>
        <p:spPr>
          <a:xfrm>
            <a:off x="399540" y="2896335"/>
            <a:ext cx="8384927" cy="369332"/>
          </a:xfrm>
          <a:prstGeom prst="rect">
            <a:avLst/>
          </a:prstGeom>
        </p:spPr>
        <p:txBody>
          <a:bodyPr wrap="square">
            <a:spAutoFit/>
          </a:bodyPr>
          <a:lstStyle/>
          <a:p>
            <a:r>
              <a:rPr lang="sk-SK" dirty="0" smtClean="0"/>
              <a:t>Môžete vyčistiť pamäť od nepotrebných údajov, ktoré spomaľujú účtovanie.</a:t>
            </a:r>
            <a:endParaRPr lang="sk-SK" dirty="0"/>
          </a:p>
        </p:txBody>
      </p:sp>
    </p:spTree>
    <p:extLst>
      <p:ext uri="{BB962C8B-B14F-4D97-AF65-F5344CB8AC3E}">
        <p14:creationId xmlns:p14="http://schemas.microsoft.com/office/powerpoint/2010/main" val="7290246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Menej uložených dát</a:t>
            </a:r>
            <a:endParaRPr lang="sk-SK" sz="4400" b="1" dirty="0" smtClean="0">
              <a:solidFill>
                <a:srgbClr val="003399"/>
              </a:solidFill>
              <a:latin typeface="+mj-lt"/>
              <a:ea typeface="+mj-ea"/>
              <a:cs typeface="+mj-cs"/>
            </a:endParaRPr>
          </a:p>
        </p:txBody>
      </p:sp>
      <p:sp>
        <p:nvSpPr>
          <p:cNvPr id="6" name="Obdĺžnik 5"/>
          <p:cNvSpPr/>
          <p:nvPr/>
        </p:nvSpPr>
        <p:spPr>
          <a:xfrm>
            <a:off x="382972" y="1334381"/>
            <a:ext cx="4466287" cy="3139321"/>
          </a:xfrm>
          <a:prstGeom prst="rect">
            <a:avLst/>
          </a:prstGeom>
        </p:spPr>
        <p:txBody>
          <a:bodyPr wrap="square">
            <a:spAutoFit/>
          </a:bodyPr>
          <a:lstStyle/>
          <a:p>
            <a:r>
              <a:rPr lang="sk-SK" dirty="0"/>
              <a:t>Jedná sa o objednávky a pokladničné doklady, s ktorými aplikácia aktívne pracuje (zobrazuje) a ktoré potrebujete k správnemu vyúčtovaniu hosťa. </a:t>
            </a:r>
            <a:r>
              <a:rPr lang="en-US" dirty="0" smtClean="0"/>
              <a:t>Z</a:t>
            </a:r>
            <a:r>
              <a:rPr lang="sk-SK" dirty="0" err="1" smtClean="0"/>
              <a:t>ákladné</a:t>
            </a:r>
            <a:r>
              <a:rPr lang="sk-SK" dirty="0" smtClean="0"/>
              <a:t> </a:t>
            </a:r>
            <a:r>
              <a:rPr lang="sk-SK" dirty="0"/>
              <a:t>nastavenie je 30 dní. Avšak v niektorých prípadoch 30 dní znamená 20 tisíc účtov, čo môže zaťažovať pamäť zariadenia. Ak neprenášate otvorené účty cez dlhšie obdobie  je vhodné redukovať počet dní na menšiu hodnotu (netýka sa to </a:t>
            </a:r>
            <a:r>
              <a:rPr lang="sk-SK" dirty="0" smtClean="0"/>
              <a:t>otvorených </a:t>
            </a:r>
            <a:r>
              <a:rPr lang="sk-SK" dirty="0"/>
              <a:t>účtov na partnera</a:t>
            </a:r>
            <a:r>
              <a:rPr lang="sk-SK" dirty="0" smtClean="0"/>
              <a:t>).</a:t>
            </a:r>
            <a:endParaRPr lang="sk-SK" dirty="0"/>
          </a:p>
        </p:txBody>
      </p:sp>
      <p:sp>
        <p:nvSpPr>
          <p:cNvPr id="5" name="Obdĺžnik 4"/>
          <p:cNvSpPr/>
          <p:nvPr/>
        </p:nvSpPr>
        <p:spPr>
          <a:xfrm>
            <a:off x="382972" y="872716"/>
            <a:ext cx="4466287" cy="461665"/>
          </a:xfrm>
          <a:prstGeom prst="rect">
            <a:avLst/>
          </a:prstGeom>
        </p:spPr>
        <p:txBody>
          <a:bodyPr wrap="none">
            <a:spAutoFit/>
          </a:bodyPr>
          <a:lstStyle/>
          <a:p>
            <a:r>
              <a:rPr lang="sk-SK" sz="2400" dirty="0">
                <a:solidFill>
                  <a:srgbClr val="FF0000"/>
                </a:solidFill>
              </a:rPr>
              <a:t>Počet zobrazených objednávok</a:t>
            </a:r>
          </a:p>
        </p:txBody>
      </p:sp>
      <p:sp>
        <p:nvSpPr>
          <p:cNvPr id="7" name="Obdĺžnik 6"/>
          <p:cNvSpPr/>
          <p:nvPr/>
        </p:nvSpPr>
        <p:spPr>
          <a:xfrm>
            <a:off x="382972" y="4566035"/>
            <a:ext cx="2989921" cy="369332"/>
          </a:xfrm>
          <a:prstGeom prst="rect">
            <a:avLst/>
          </a:prstGeom>
        </p:spPr>
        <p:txBody>
          <a:bodyPr wrap="none">
            <a:spAutoFit/>
          </a:bodyPr>
          <a:lstStyle/>
          <a:p>
            <a:r>
              <a:rPr lang="sk-SK" dirty="0"/>
              <a:t>Zvoľte menu -&gt; </a:t>
            </a:r>
            <a:r>
              <a:rPr lang="sk-SK" dirty="0" smtClean="0"/>
              <a:t>nastavenia.</a:t>
            </a:r>
            <a:endParaRPr lang="sk-SK" dirty="0"/>
          </a:p>
        </p:txBody>
      </p:sp>
      <p:pic>
        <p:nvPicPr>
          <p:cNvPr id="8" name="Obrázok 7"/>
          <p:cNvPicPr>
            <a:picLocks noChangeAspect="1"/>
          </p:cNvPicPr>
          <p:nvPr/>
        </p:nvPicPr>
        <p:blipFill>
          <a:blip r:embed="rId2"/>
          <a:stretch>
            <a:fillRect/>
          </a:stretch>
        </p:blipFill>
        <p:spPr>
          <a:xfrm>
            <a:off x="6228184" y="1334381"/>
            <a:ext cx="2310903" cy="5055976"/>
          </a:xfrm>
          <a:prstGeom prst="rect">
            <a:avLst/>
          </a:prstGeom>
        </p:spPr>
      </p:pic>
    </p:spTree>
    <p:extLst>
      <p:ext uri="{BB962C8B-B14F-4D97-AF65-F5344CB8AC3E}">
        <p14:creationId xmlns:p14="http://schemas.microsoft.com/office/powerpoint/2010/main" val="35568951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Menej uložených dát</a:t>
            </a:r>
            <a:endParaRPr lang="sk-SK" sz="4400" b="1" dirty="0" smtClean="0">
              <a:solidFill>
                <a:srgbClr val="003399"/>
              </a:solidFill>
              <a:latin typeface="+mj-lt"/>
              <a:ea typeface="+mj-ea"/>
              <a:cs typeface="+mj-cs"/>
            </a:endParaRPr>
          </a:p>
        </p:txBody>
      </p:sp>
      <p:sp>
        <p:nvSpPr>
          <p:cNvPr id="5" name="Obdĺžnik 4"/>
          <p:cNvSpPr/>
          <p:nvPr/>
        </p:nvSpPr>
        <p:spPr>
          <a:xfrm>
            <a:off x="382972" y="872716"/>
            <a:ext cx="4466287" cy="461665"/>
          </a:xfrm>
          <a:prstGeom prst="rect">
            <a:avLst/>
          </a:prstGeom>
        </p:spPr>
        <p:txBody>
          <a:bodyPr wrap="none">
            <a:spAutoFit/>
          </a:bodyPr>
          <a:lstStyle/>
          <a:p>
            <a:r>
              <a:rPr lang="sk-SK" sz="2400" dirty="0">
                <a:solidFill>
                  <a:srgbClr val="FF0000"/>
                </a:solidFill>
              </a:rPr>
              <a:t>Počet zobrazených objednávok</a:t>
            </a:r>
          </a:p>
        </p:txBody>
      </p:sp>
      <p:sp>
        <p:nvSpPr>
          <p:cNvPr id="3" name="Obdĺžnik 2"/>
          <p:cNvSpPr/>
          <p:nvPr/>
        </p:nvSpPr>
        <p:spPr>
          <a:xfrm>
            <a:off x="382972" y="1334905"/>
            <a:ext cx="4045012" cy="923330"/>
          </a:xfrm>
          <a:prstGeom prst="rect">
            <a:avLst/>
          </a:prstGeom>
        </p:spPr>
        <p:txBody>
          <a:bodyPr wrap="square">
            <a:spAutoFit/>
          </a:bodyPr>
          <a:lstStyle/>
          <a:p>
            <a:r>
              <a:rPr lang="sk-SK" dirty="0"/>
              <a:t>Nájdite a kliknite na nastavenie  "Zobrazovanie historických </a:t>
            </a:r>
            <a:r>
              <a:rPr lang="sk-SK" dirty="0" smtClean="0"/>
              <a:t>objednávok</a:t>
            </a:r>
            <a:r>
              <a:rPr lang="sk-SK" dirty="0"/>
              <a:t>" v časti "</a:t>
            </a:r>
            <a:r>
              <a:rPr lang="sk-SK" dirty="0" smtClean="0"/>
              <a:t>Optimalizácia“.</a:t>
            </a:r>
            <a:endParaRPr lang="sk-SK" dirty="0"/>
          </a:p>
        </p:txBody>
      </p:sp>
      <p:pic>
        <p:nvPicPr>
          <p:cNvPr id="9" name="Obrázok 8"/>
          <p:cNvPicPr>
            <a:picLocks noChangeAspect="1"/>
          </p:cNvPicPr>
          <p:nvPr/>
        </p:nvPicPr>
        <p:blipFill>
          <a:blip r:embed="rId2"/>
          <a:stretch>
            <a:fillRect/>
          </a:stretch>
        </p:blipFill>
        <p:spPr>
          <a:xfrm>
            <a:off x="4427984" y="1334381"/>
            <a:ext cx="2206884" cy="4830923"/>
          </a:xfrm>
          <a:prstGeom prst="rect">
            <a:avLst/>
          </a:prstGeom>
        </p:spPr>
      </p:pic>
      <p:sp>
        <p:nvSpPr>
          <p:cNvPr id="10" name="Obdĺžnik 9"/>
          <p:cNvSpPr/>
          <p:nvPr/>
        </p:nvSpPr>
        <p:spPr>
          <a:xfrm>
            <a:off x="382972" y="2265676"/>
            <a:ext cx="4045012" cy="1754326"/>
          </a:xfrm>
          <a:prstGeom prst="rect">
            <a:avLst/>
          </a:prstGeom>
        </p:spPr>
        <p:txBody>
          <a:bodyPr wrap="square">
            <a:spAutoFit/>
          </a:bodyPr>
          <a:lstStyle/>
          <a:p>
            <a:r>
              <a:rPr lang="sk-SK" dirty="0"/>
              <a:t>Zadajte hodnotu, napríklad počet dní 3 a stlačte "</a:t>
            </a:r>
            <a:r>
              <a:rPr lang="sk-SK" dirty="0" smtClean="0"/>
              <a:t>OK". </a:t>
            </a:r>
            <a:r>
              <a:rPr lang="sk-SK" dirty="0"/>
              <a:t>Týmto nastavením bude aplikácia aktívne pracovať len s objednávkami / účtami za posledné 3 dni (neplatí pre partnerské otvorené objednávky</a:t>
            </a:r>
            <a:r>
              <a:rPr lang="sk-SK" dirty="0" smtClean="0"/>
              <a:t>).</a:t>
            </a:r>
            <a:endParaRPr lang="sk-SK" dirty="0"/>
          </a:p>
        </p:txBody>
      </p:sp>
      <p:pic>
        <p:nvPicPr>
          <p:cNvPr id="11" name="Obrázok 10"/>
          <p:cNvPicPr>
            <a:picLocks noChangeAspect="1"/>
          </p:cNvPicPr>
          <p:nvPr/>
        </p:nvPicPr>
        <p:blipFill>
          <a:blip r:embed="rId3"/>
          <a:stretch>
            <a:fillRect/>
          </a:stretch>
        </p:blipFill>
        <p:spPr>
          <a:xfrm>
            <a:off x="6840252" y="1330400"/>
            <a:ext cx="2186101" cy="4834904"/>
          </a:xfrm>
          <a:prstGeom prst="rect">
            <a:avLst/>
          </a:prstGeom>
        </p:spPr>
      </p:pic>
    </p:spTree>
    <p:extLst>
      <p:ext uri="{BB962C8B-B14F-4D97-AF65-F5344CB8AC3E}">
        <p14:creationId xmlns:p14="http://schemas.microsoft.com/office/powerpoint/2010/main" val="33610442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Menej uložených dát</a:t>
            </a:r>
            <a:endParaRPr lang="sk-SK" sz="4400" b="1" dirty="0" smtClean="0">
              <a:solidFill>
                <a:srgbClr val="003399"/>
              </a:solidFill>
              <a:latin typeface="+mj-lt"/>
              <a:ea typeface="+mj-ea"/>
              <a:cs typeface="+mj-cs"/>
            </a:endParaRPr>
          </a:p>
        </p:txBody>
      </p:sp>
      <p:sp>
        <p:nvSpPr>
          <p:cNvPr id="5" name="Obdĺžnik 4"/>
          <p:cNvSpPr/>
          <p:nvPr/>
        </p:nvSpPr>
        <p:spPr>
          <a:xfrm>
            <a:off x="382972" y="872716"/>
            <a:ext cx="4639219" cy="461665"/>
          </a:xfrm>
          <a:prstGeom prst="rect">
            <a:avLst/>
          </a:prstGeom>
        </p:spPr>
        <p:txBody>
          <a:bodyPr wrap="none">
            <a:spAutoFit/>
          </a:bodyPr>
          <a:lstStyle/>
          <a:p>
            <a:r>
              <a:rPr lang="sk-SK" sz="2400" dirty="0">
                <a:solidFill>
                  <a:srgbClr val="FF0000"/>
                </a:solidFill>
              </a:rPr>
              <a:t>Vypnúť okamžité odosielanie dát</a:t>
            </a:r>
          </a:p>
        </p:txBody>
      </p:sp>
      <p:sp>
        <p:nvSpPr>
          <p:cNvPr id="2" name="Obdĺžnik 1"/>
          <p:cNvSpPr/>
          <p:nvPr/>
        </p:nvSpPr>
        <p:spPr>
          <a:xfrm>
            <a:off x="382972" y="1334381"/>
            <a:ext cx="4945112" cy="2308324"/>
          </a:xfrm>
          <a:prstGeom prst="rect">
            <a:avLst/>
          </a:prstGeom>
        </p:spPr>
        <p:txBody>
          <a:bodyPr wrap="square">
            <a:spAutoFit/>
          </a:bodyPr>
          <a:lstStyle/>
          <a:p>
            <a:r>
              <a:rPr lang="sk-SK" dirty="0"/>
              <a:t>Ak vaša pokladňa nespolupracuje v inými zariadeniami, kde je potrebné sledovať čo najrýchlejšie všetky zmeny, vypnite nastavenie "Okamžité odosielanie dát" v časti "Optimalizácia". Aplikácia zmení čas synchronizácie na každých 5 sekúnd (z pôvodnej 1 sekundy). Toto nastavenie pomôže odľahčiť pamäť </a:t>
            </a:r>
            <a:r>
              <a:rPr lang="sk-SK" dirty="0" smtClean="0"/>
              <a:t>pokladne.</a:t>
            </a:r>
            <a:endParaRPr lang="sk-SK" dirty="0"/>
          </a:p>
        </p:txBody>
      </p:sp>
      <p:pic>
        <p:nvPicPr>
          <p:cNvPr id="6" name="Obrázok 5"/>
          <p:cNvPicPr>
            <a:picLocks noChangeAspect="1"/>
          </p:cNvPicPr>
          <p:nvPr/>
        </p:nvPicPr>
        <p:blipFill>
          <a:blip r:embed="rId2"/>
          <a:stretch>
            <a:fillRect/>
          </a:stretch>
        </p:blipFill>
        <p:spPr>
          <a:xfrm>
            <a:off x="6156176" y="1334381"/>
            <a:ext cx="2340552" cy="5154959"/>
          </a:xfrm>
          <a:prstGeom prst="rect">
            <a:avLst/>
          </a:prstGeom>
        </p:spPr>
      </p:pic>
    </p:spTree>
    <p:extLst>
      <p:ext uri="{BB962C8B-B14F-4D97-AF65-F5344CB8AC3E}">
        <p14:creationId xmlns:p14="http://schemas.microsoft.com/office/powerpoint/2010/main" val="1316605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439652" y="118269"/>
            <a:ext cx="6696744" cy="934467"/>
          </a:xfrm>
          <a:prstGeom prst="rect">
            <a:avLst/>
          </a:prstGeom>
          <a:noFill/>
          <a:ln w="9525">
            <a:noFill/>
            <a:miter lim="800000"/>
            <a:headEnd/>
            <a:tailEnd/>
          </a:ln>
        </p:spPr>
        <p:txBody>
          <a:bodyPr anchor="ctr"/>
          <a:lstStyle/>
          <a:p>
            <a:pPr eaLnBrk="1" fontAlgn="auto" hangingPunct="1">
              <a:spcAft>
                <a:spcPts val="0"/>
              </a:spcAft>
              <a:defRPr/>
            </a:pPr>
            <a:r>
              <a:rPr lang="sk-SK" sz="4300" b="1" dirty="0" smtClean="0">
                <a:solidFill>
                  <a:srgbClr val="003399"/>
                </a:solidFill>
                <a:latin typeface="Calibri" pitchFamily="34" charset="0"/>
                <a:ea typeface="+mj-ea"/>
                <a:cs typeface="+mj-cs"/>
              </a:rPr>
              <a:t>Nové procesy v kuchyni</a:t>
            </a:r>
            <a:endParaRPr lang="sk-SK" sz="4300" b="1" dirty="0">
              <a:solidFill>
                <a:srgbClr val="003399"/>
              </a:solidFill>
              <a:latin typeface="Calibri" pitchFamily="34" charset="0"/>
              <a:ea typeface="+mj-ea"/>
              <a:cs typeface="+mj-cs"/>
            </a:endParaRPr>
          </a:p>
        </p:txBody>
      </p:sp>
      <p:sp>
        <p:nvSpPr>
          <p:cNvPr id="2" name="BlokTextu 1"/>
          <p:cNvSpPr txBox="1"/>
          <p:nvPr/>
        </p:nvSpPr>
        <p:spPr>
          <a:xfrm>
            <a:off x="719573" y="1196752"/>
            <a:ext cx="8172908" cy="646331"/>
          </a:xfrm>
          <a:prstGeom prst="rect">
            <a:avLst/>
          </a:prstGeom>
          <a:noFill/>
        </p:spPr>
        <p:txBody>
          <a:bodyPr wrap="square" rtlCol="0">
            <a:spAutoFit/>
          </a:bodyPr>
          <a:lstStyle/>
          <a:p>
            <a:r>
              <a:rPr lang="sk-SK" dirty="0" err="1"/>
              <a:t>Resinos</a:t>
            </a:r>
            <a:r>
              <a:rPr lang="sk-SK" dirty="0"/>
              <a:t> navrhol vlastnú technológiu, ktorou plynule ovláda všetky zariadenia na prevádzke.</a:t>
            </a:r>
          </a:p>
        </p:txBody>
      </p:sp>
      <p:pic>
        <p:nvPicPr>
          <p:cNvPr id="3" name="Obrázok 2"/>
          <p:cNvPicPr>
            <a:picLocks noChangeAspect="1"/>
          </p:cNvPicPr>
          <p:nvPr/>
        </p:nvPicPr>
        <p:blipFill>
          <a:blip r:embed="rId2"/>
          <a:stretch>
            <a:fillRect/>
          </a:stretch>
        </p:blipFill>
        <p:spPr>
          <a:xfrm>
            <a:off x="1907704" y="1976792"/>
            <a:ext cx="5066798" cy="3662457"/>
          </a:xfrm>
          <a:prstGeom prst="rect">
            <a:avLst/>
          </a:prstGeom>
        </p:spPr>
      </p:pic>
    </p:spTree>
    <p:extLst>
      <p:ext uri="{BB962C8B-B14F-4D97-AF65-F5344CB8AC3E}">
        <p14:creationId xmlns:p14="http://schemas.microsoft.com/office/powerpoint/2010/main" val="25770038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Menej uložených dát</a:t>
            </a:r>
            <a:endParaRPr lang="sk-SK" sz="4400" b="1" dirty="0" smtClean="0">
              <a:solidFill>
                <a:srgbClr val="003399"/>
              </a:solidFill>
              <a:latin typeface="+mj-lt"/>
              <a:ea typeface="+mj-ea"/>
              <a:cs typeface="+mj-cs"/>
            </a:endParaRPr>
          </a:p>
        </p:txBody>
      </p:sp>
      <p:sp>
        <p:nvSpPr>
          <p:cNvPr id="5" name="Obdĺžnik 4"/>
          <p:cNvSpPr/>
          <p:nvPr/>
        </p:nvSpPr>
        <p:spPr>
          <a:xfrm>
            <a:off x="382972" y="872716"/>
            <a:ext cx="5663730" cy="461665"/>
          </a:xfrm>
          <a:prstGeom prst="rect">
            <a:avLst/>
          </a:prstGeom>
        </p:spPr>
        <p:txBody>
          <a:bodyPr wrap="none">
            <a:spAutoFit/>
          </a:bodyPr>
          <a:lstStyle/>
          <a:p>
            <a:r>
              <a:rPr lang="sk-SK" sz="2400" dirty="0">
                <a:solidFill>
                  <a:srgbClr val="FF0000"/>
                </a:solidFill>
              </a:rPr>
              <a:t>Mazanie starých uzavretých </a:t>
            </a:r>
            <a:r>
              <a:rPr lang="sk-SK" sz="2400" dirty="0" smtClean="0">
                <a:solidFill>
                  <a:srgbClr val="FF0000"/>
                </a:solidFill>
              </a:rPr>
              <a:t>objednávok</a:t>
            </a:r>
            <a:endParaRPr lang="sk-SK" sz="2400" dirty="0">
              <a:solidFill>
                <a:srgbClr val="FF0000"/>
              </a:solidFill>
            </a:endParaRPr>
          </a:p>
        </p:txBody>
      </p:sp>
      <p:sp>
        <p:nvSpPr>
          <p:cNvPr id="3" name="Obdĺžnik 2"/>
          <p:cNvSpPr/>
          <p:nvPr/>
        </p:nvSpPr>
        <p:spPr>
          <a:xfrm>
            <a:off x="382972" y="1334381"/>
            <a:ext cx="3648968" cy="2862322"/>
          </a:xfrm>
          <a:prstGeom prst="rect">
            <a:avLst/>
          </a:prstGeom>
        </p:spPr>
        <p:txBody>
          <a:bodyPr wrap="square">
            <a:spAutoFit/>
          </a:bodyPr>
          <a:lstStyle/>
          <a:p>
            <a:r>
              <a:rPr lang="sk-SK" dirty="0"/>
              <a:t>Ak uzatvárate pokladňu </a:t>
            </a:r>
            <a:r>
              <a:rPr lang="sk-SK" dirty="0" smtClean="0"/>
              <a:t>každý </a:t>
            </a:r>
            <a:r>
              <a:rPr lang="sk-SK" dirty="0"/>
              <a:t>deň, je vhodné nastavenie pre mazanie starých objednávok (účtov, pokladničných dokladov). Týmto nastavením aplikácie zo svojej pamäte odstráni uzavreté (vyplatené) pokladničné doklady. (Žiadnym spôsobom to nevplýva na chránené dátové úložisko CHDU).</a:t>
            </a:r>
          </a:p>
        </p:txBody>
      </p:sp>
      <p:sp>
        <p:nvSpPr>
          <p:cNvPr id="7" name="Obdĺžnik 6"/>
          <p:cNvSpPr/>
          <p:nvPr/>
        </p:nvSpPr>
        <p:spPr>
          <a:xfrm>
            <a:off x="366390" y="4196703"/>
            <a:ext cx="4169606" cy="1754326"/>
          </a:xfrm>
          <a:prstGeom prst="rect">
            <a:avLst/>
          </a:prstGeom>
        </p:spPr>
        <p:txBody>
          <a:bodyPr wrap="square">
            <a:spAutoFit/>
          </a:bodyPr>
          <a:lstStyle/>
          <a:p>
            <a:r>
              <a:rPr lang="sk-SK" dirty="0"/>
              <a:t>V časti "Optimalizácia" nájdite nastavenie "Mazanie hotových objednávok" a zvoľte počet dní vyhovujúcich vašej prevádzke. </a:t>
            </a:r>
            <a:r>
              <a:rPr lang="sk-SK" dirty="0" smtClean="0"/>
              <a:t>Základné </a:t>
            </a:r>
            <a:r>
              <a:rPr lang="sk-SK" dirty="0"/>
              <a:t>nastavenie je 3 mesiace. Optimálne 30 </a:t>
            </a:r>
            <a:r>
              <a:rPr lang="sk-SK" dirty="0" smtClean="0"/>
              <a:t>dní.</a:t>
            </a:r>
            <a:endParaRPr lang="sk-SK" dirty="0"/>
          </a:p>
        </p:txBody>
      </p:sp>
      <p:pic>
        <p:nvPicPr>
          <p:cNvPr id="8" name="Obrázok 7"/>
          <p:cNvPicPr>
            <a:picLocks noChangeAspect="1"/>
          </p:cNvPicPr>
          <p:nvPr/>
        </p:nvPicPr>
        <p:blipFill>
          <a:blip r:embed="rId2"/>
          <a:stretch>
            <a:fillRect/>
          </a:stretch>
        </p:blipFill>
        <p:spPr>
          <a:xfrm>
            <a:off x="4272716" y="1334381"/>
            <a:ext cx="2198831" cy="4866927"/>
          </a:xfrm>
          <a:prstGeom prst="rect">
            <a:avLst/>
          </a:prstGeom>
        </p:spPr>
      </p:pic>
      <p:pic>
        <p:nvPicPr>
          <p:cNvPr id="9" name="Obrázok 8"/>
          <p:cNvPicPr>
            <a:picLocks noChangeAspect="1"/>
          </p:cNvPicPr>
          <p:nvPr/>
        </p:nvPicPr>
        <p:blipFill>
          <a:blip r:embed="rId3"/>
          <a:stretch>
            <a:fillRect/>
          </a:stretch>
        </p:blipFill>
        <p:spPr>
          <a:xfrm>
            <a:off x="6776624" y="1334381"/>
            <a:ext cx="2201771" cy="4833156"/>
          </a:xfrm>
          <a:prstGeom prst="rect">
            <a:avLst/>
          </a:prstGeom>
        </p:spPr>
      </p:pic>
    </p:spTree>
    <p:extLst>
      <p:ext uri="{BB962C8B-B14F-4D97-AF65-F5344CB8AC3E}">
        <p14:creationId xmlns:p14="http://schemas.microsoft.com/office/powerpoint/2010/main" val="32726153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Vyčistiť pamäť</a:t>
            </a:r>
            <a:endParaRPr lang="sk-SK" sz="4400" b="1" dirty="0" smtClean="0">
              <a:solidFill>
                <a:srgbClr val="003399"/>
              </a:solidFill>
              <a:latin typeface="+mj-lt"/>
              <a:ea typeface="+mj-ea"/>
              <a:cs typeface="+mj-cs"/>
            </a:endParaRPr>
          </a:p>
        </p:txBody>
      </p:sp>
      <p:sp>
        <p:nvSpPr>
          <p:cNvPr id="2" name="Obdĺžnik 1"/>
          <p:cNvSpPr/>
          <p:nvPr/>
        </p:nvSpPr>
        <p:spPr>
          <a:xfrm>
            <a:off x="382972" y="872716"/>
            <a:ext cx="8532948" cy="923330"/>
          </a:xfrm>
          <a:prstGeom prst="rect">
            <a:avLst/>
          </a:prstGeom>
        </p:spPr>
        <p:txBody>
          <a:bodyPr wrap="square">
            <a:spAutoFit/>
          </a:bodyPr>
          <a:lstStyle/>
          <a:p>
            <a:r>
              <a:rPr lang="sk-SK" dirty="0"/>
              <a:t>Tento servisný úkon pomôže zariadeniam zrýchliť používanie aplikácie, prípadne opraviť prebiehajúce procesy, </a:t>
            </a:r>
            <a:r>
              <a:rPr lang="sk-SK" dirty="0" smtClean="0"/>
              <a:t>naštartovať </a:t>
            </a:r>
            <a:r>
              <a:rPr lang="sk-SK" dirty="0"/>
              <a:t>synchronizáciu. Tento úkon spravte ak máte </a:t>
            </a:r>
            <a:r>
              <a:rPr lang="sk-SK" dirty="0" smtClean="0"/>
              <a:t>nasledovné </a:t>
            </a:r>
            <a:r>
              <a:rPr lang="sk-SK" dirty="0"/>
              <a:t>príznaky:</a:t>
            </a:r>
          </a:p>
        </p:txBody>
      </p:sp>
      <p:sp>
        <p:nvSpPr>
          <p:cNvPr id="6" name="Obdĺžnik 5"/>
          <p:cNvSpPr/>
          <p:nvPr/>
        </p:nvSpPr>
        <p:spPr>
          <a:xfrm>
            <a:off x="755576" y="1877592"/>
            <a:ext cx="6629920" cy="2308324"/>
          </a:xfrm>
          <a:prstGeom prst="rect">
            <a:avLst/>
          </a:prstGeom>
        </p:spPr>
        <p:txBody>
          <a:bodyPr wrap="square">
            <a:spAutoFit/>
          </a:bodyPr>
          <a:lstStyle/>
          <a:p>
            <a:r>
              <a:rPr lang="sk-SK" dirty="0" smtClean="0"/>
              <a:t>1. Práca </a:t>
            </a:r>
            <a:r>
              <a:rPr lang="sk-SK" dirty="0"/>
              <a:t>s aplikáciou je pomalá, sú pomalé odozvy zmien na obrazovke</a:t>
            </a:r>
          </a:p>
          <a:p>
            <a:r>
              <a:rPr lang="sk-SK" dirty="0" smtClean="0"/>
              <a:t>2. Máte </a:t>
            </a:r>
            <a:r>
              <a:rPr lang="sk-SK" dirty="0"/>
              <a:t>staršie zariadenie s menšou operačnou pamäťou (1GB) a mali ste veľa objednávok </a:t>
            </a:r>
          </a:p>
          <a:p>
            <a:r>
              <a:rPr lang="sk-SK" dirty="0" smtClean="0"/>
              <a:t>3. Načítavanie </a:t>
            </a:r>
            <a:r>
              <a:rPr lang="sk-SK" dirty="0"/>
              <a:t>zoznamu objednávok trvá viac ako 5-10 sekúnd</a:t>
            </a:r>
          </a:p>
          <a:p>
            <a:r>
              <a:rPr lang="sk-SK" dirty="0" smtClean="0"/>
              <a:t>4. Synchronizácia </a:t>
            </a:r>
            <a:r>
              <a:rPr lang="sk-SK" dirty="0"/>
              <a:t>má pomalú odozvu alebo neprebieha (medzi zariadeniami trvá prenos dát viac ako minútu)</a:t>
            </a:r>
          </a:p>
          <a:p>
            <a:r>
              <a:rPr lang="sk-SK" dirty="0" smtClean="0"/>
              <a:t>5. </a:t>
            </a:r>
            <a:r>
              <a:rPr lang="sk-SK" dirty="0"/>
              <a:t>Aplikácia prestala pracovať obvyklým spôsobom</a:t>
            </a:r>
          </a:p>
        </p:txBody>
      </p:sp>
    </p:spTree>
    <p:extLst>
      <p:ext uri="{BB962C8B-B14F-4D97-AF65-F5344CB8AC3E}">
        <p14:creationId xmlns:p14="http://schemas.microsoft.com/office/powerpoint/2010/main" val="37137767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Vyčistiť pamäť</a:t>
            </a:r>
            <a:endParaRPr lang="sk-SK" sz="4400" b="1" dirty="0" smtClean="0">
              <a:solidFill>
                <a:srgbClr val="003399"/>
              </a:solidFill>
              <a:latin typeface="+mj-lt"/>
              <a:ea typeface="+mj-ea"/>
              <a:cs typeface="+mj-cs"/>
            </a:endParaRPr>
          </a:p>
        </p:txBody>
      </p:sp>
      <p:sp>
        <p:nvSpPr>
          <p:cNvPr id="3" name="Obdĺžnik 2"/>
          <p:cNvSpPr/>
          <p:nvPr/>
        </p:nvSpPr>
        <p:spPr>
          <a:xfrm>
            <a:off x="382972" y="872716"/>
            <a:ext cx="3576960" cy="646331"/>
          </a:xfrm>
          <a:prstGeom prst="rect">
            <a:avLst/>
          </a:prstGeom>
        </p:spPr>
        <p:txBody>
          <a:bodyPr wrap="square">
            <a:spAutoFit/>
          </a:bodyPr>
          <a:lstStyle/>
          <a:p>
            <a:r>
              <a:rPr lang="sk-SK" dirty="0"/>
              <a:t>V ľavom hornom rohu kliknite na menu a vyberte </a:t>
            </a:r>
            <a:r>
              <a:rPr lang="sk-SK" dirty="0" smtClean="0"/>
              <a:t>„Nastavenia“.</a:t>
            </a:r>
            <a:endParaRPr lang="sk-SK" dirty="0"/>
          </a:p>
        </p:txBody>
      </p:sp>
      <p:pic>
        <p:nvPicPr>
          <p:cNvPr id="5" name="Obrázok 4"/>
          <p:cNvPicPr>
            <a:picLocks noChangeAspect="1"/>
          </p:cNvPicPr>
          <p:nvPr/>
        </p:nvPicPr>
        <p:blipFill>
          <a:blip r:embed="rId2"/>
          <a:stretch>
            <a:fillRect/>
          </a:stretch>
        </p:blipFill>
        <p:spPr>
          <a:xfrm>
            <a:off x="3940700" y="872717"/>
            <a:ext cx="2356625" cy="5184576"/>
          </a:xfrm>
          <a:prstGeom prst="rect">
            <a:avLst/>
          </a:prstGeom>
        </p:spPr>
      </p:pic>
      <p:sp>
        <p:nvSpPr>
          <p:cNvPr id="7" name="Obdĺžnik 6"/>
          <p:cNvSpPr/>
          <p:nvPr/>
        </p:nvSpPr>
        <p:spPr>
          <a:xfrm>
            <a:off x="382972" y="1689560"/>
            <a:ext cx="3432944" cy="1477328"/>
          </a:xfrm>
          <a:prstGeom prst="rect">
            <a:avLst/>
          </a:prstGeom>
        </p:spPr>
        <p:txBody>
          <a:bodyPr wrap="square">
            <a:spAutoFit/>
          </a:bodyPr>
          <a:lstStyle/>
          <a:p>
            <a:r>
              <a:rPr lang="sk-SK" dirty="0"/>
              <a:t>Kliknite na ikonu "Vyčistiť pamäť" (na niektorých zariadeniach je potrebné posunúť </a:t>
            </a:r>
            <a:r>
              <a:rPr lang="sk-SK" dirty="0" smtClean="0"/>
              <a:t>obrazovku </a:t>
            </a:r>
            <a:r>
              <a:rPr lang="sk-SK" dirty="0"/>
              <a:t>smerom dole - ikona je skrytá</a:t>
            </a:r>
            <a:r>
              <a:rPr lang="sk-SK" dirty="0" smtClean="0"/>
              <a:t>).</a:t>
            </a:r>
            <a:endParaRPr lang="sk-SK" dirty="0"/>
          </a:p>
        </p:txBody>
      </p:sp>
      <p:pic>
        <p:nvPicPr>
          <p:cNvPr id="8" name="Obrázok 7"/>
          <p:cNvPicPr>
            <a:picLocks noChangeAspect="1"/>
          </p:cNvPicPr>
          <p:nvPr/>
        </p:nvPicPr>
        <p:blipFill>
          <a:blip r:embed="rId3"/>
          <a:stretch>
            <a:fillRect/>
          </a:stretch>
        </p:blipFill>
        <p:spPr>
          <a:xfrm>
            <a:off x="6613164" y="869838"/>
            <a:ext cx="2365148" cy="5184577"/>
          </a:xfrm>
          <a:prstGeom prst="rect">
            <a:avLst/>
          </a:prstGeom>
        </p:spPr>
      </p:pic>
    </p:spTree>
    <p:extLst>
      <p:ext uri="{BB962C8B-B14F-4D97-AF65-F5344CB8AC3E}">
        <p14:creationId xmlns:p14="http://schemas.microsoft.com/office/powerpoint/2010/main" val="41103866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a:solidFill>
                  <a:srgbClr val="003399"/>
                </a:solidFill>
                <a:latin typeface="+mj-lt"/>
                <a:ea typeface="+mj-ea"/>
                <a:cs typeface="+mj-cs"/>
              </a:rPr>
              <a:t>Vyčistiť pamäť</a:t>
            </a:r>
            <a:endParaRPr lang="sk-SK" sz="4400" b="1" dirty="0" smtClean="0">
              <a:solidFill>
                <a:srgbClr val="003399"/>
              </a:solidFill>
              <a:latin typeface="+mj-lt"/>
              <a:ea typeface="+mj-ea"/>
              <a:cs typeface="+mj-cs"/>
            </a:endParaRPr>
          </a:p>
        </p:txBody>
      </p:sp>
      <p:sp>
        <p:nvSpPr>
          <p:cNvPr id="2" name="Obdĺžnik 1"/>
          <p:cNvSpPr/>
          <p:nvPr/>
        </p:nvSpPr>
        <p:spPr>
          <a:xfrm>
            <a:off x="382972" y="869838"/>
            <a:ext cx="4572000" cy="1200329"/>
          </a:xfrm>
          <a:prstGeom prst="rect">
            <a:avLst/>
          </a:prstGeom>
        </p:spPr>
        <p:txBody>
          <a:bodyPr>
            <a:spAutoFit/>
          </a:bodyPr>
          <a:lstStyle/>
          <a:p>
            <a:r>
              <a:rPr lang="sk-SK" dirty="0"/>
              <a:t>Po odsúhlasení upozornenia bude aplikácia </a:t>
            </a:r>
            <a:r>
              <a:rPr lang="sk-SK" dirty="0" err="1"/>
              <a:t>Resinos</a:t>
            </a:r>
            <a:r>
              <a:rPr lang="sk-SK" dirty="0"/>
              <a:t> POS vypnutá a je potrebné ju manuálne znova spustiť z plochy </a:t>
            </a:r>
            <a:r>
              <a:rPr lang="sk-SK" dirty="0" smtClean="0"/>
              <a:t>zariadenia.</a:t>
            </a:r>
            <a:endParaRPr lang="sk-SK" dirty="0"/>
          </a:p>
        </p:txBody>
      </p:sp>
      <p:pic>
        <p:nvPicPr>
          <p:cNvPr id="6" name="Obrázok 5"/>
          <p:cNvPicPr>
            <a:picLocks noChangeAspect="1"/>
          </p:cNvPicPr>
          <p:nvPr/>
        </p:nvPicPr>
        <p:blipFill>
          <a:blip r:embed="rId2"/>
          <a:stretch>
            <a:fillRect/>
          </a:stretch>
        </p:blipFill>
        <p:spPr>
          <a:xfrm>
            <a:off x="5763196" y="877279"/>
            <a:ext cx="2344499" cy="5159325"/>
          </a:xfrm>
          <a:prstGeom prst="rect">
            <a:avLst/>
          </a:prstGeom>
        </p:spPr>
      </p:pic>
    </p:spTree>
    <p:extLst>
      <p:ext uri="{BB962C8B-B14F-4D97-AF65-F5344CB8AC3E}">
        <p14:creationId xmlns:p14="http://schemas.microsoft.com/office/powerpoint/2010/main" val="20888292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smtClean="0">
                <a:solidFill>
                  <a:srgbClr val="003399"/>
                </a:solidFill>
                <a:latin typeface="+mj-lt"/>
                <a:ea typeface="+mj-ea"/>
                <a:cs typeface="+mj-cs"/>
              </a:rPr>
              <a:t>Chybové hlásenia aplikácie</a:t>
            </a:r>
          </a:p>
        </p:txBody>
      </p:sp>
      <p:sp>
        <p:nvSpPr>
          <p:cNvPr id="5" name="Obdĺžnik 4"/>
          <p:cNvSpPr/>
          <p:nvPr/>
        </p:nvSpPr>
        <p:spPr>
          <a:xfrm>
            <a:off x="382972" y="869863"/>
            <a:ext cx="8221476" cy="400110"/>
          </a:xfrm>
          <a:prstGeom prst="rect">
            <a:avLst/>
          </a:prstGeom>
        </p:spPr>
        <p:txBody>
          <a:bodyPr wrap="square">
            <a:spAutoFit/>
          </a:bodyPr>
          <a:lstStyle/>
          <a:p>
            <a:r>
              <a:rPr lang="pl-PL" sz="2000" dirty="0">
                <a:solidFill>
                  <a:srgbClr val="FF0000"/>
                </a:solidFill>
              </a:rPr>
              <a:t>Chyba 2018 - chyba na strane fiškálu - tlačiareň je odpojená</a:t>
            </a:r>
            <a:endParaRPr lang="sk-SK" sz="2000" dirty="0">
              <a:solidFill>
                <a:srgbClr val="FF0000"/>
              </a:solidFill>
            </a:endParaRPr>
          </a:p>
        </p:txBody>
      </p:sp>
      <p:sp>
        <p:nvSpPr>
          <p:cNvPr id="7" name="Obdĺžnik 6"/>
          <p:cNvSpPr/>
          <p:nvPr/>
        </p:nvSpPr>
        <p:spPr>
          <a:xfrm>
            <a:off x="382972" y="1335085"/>
            <a:ext cx="982961" cy="400110"/>
          </a:xfrm>
          <a:prstGeom prst="rect">
            <a:avLst/>
          </a:prstGeom>
        </p:spPr>
        <p:txBody>
          <a:bodyPr wrap="none">
            <a:spAutoFit/>
          </a:bodyPr>
          <a:lstStyle/>
          <a:p>
            <a:r>
              <a:rPr lang="sk-SK" sz="2000" dirty="0"/>
              <a:t>Príčina</a:t>
            </a:r>
          </a:p>
        </p:txBody>
      </p:sp>
      <p:sp>
        <p:nvSpPr>
          <p:cNvPr id="8" name="Obdĺžnik 7"/>
          <p:cNvSpPr/>
          <p:nvPr/>
        </p:nvSpPr>
        <p:spPr>
          <a:xfrm>
            <a:off x="382972" y="1725762"/>
            <a:ext cx="3612964" cy="1754326"/>
          </a:xfrm>
          <a:prstGeom prst="rect">
            <a:avLst/>
          </a:prstGeom>
        </p:spPr>
        <p:txBody>
          <a:bodyPr wrap="square">
            <a:spAutoFit/>
          </a:bodyPr>
          <a:lstStyle/>
          <a:p>
            <a:r>
              <a:rPr lang="sk-SK" dirty="0"/>
              <a:t>- nedostatok </a:t>
            </a:r>
            <a:r>
              <a:rPr lang="sk-SK" dirty="0" smtClean="0"/>
              <a:t>papiera</a:t>
            </a:r>
            <a:endParaRPr lang="sk-SK" dirty="0"/>
          </a:p>
          <a:p>
            <a:r>
              <a:rPr lang="sk-SK" dirty="0"/>
              <a:t>- zaseknutý alebo skrížený </a:t>
            </a:r>
            <a:r>
              <a:rPr lang="sk-SK" dirty="0" smtClean="0"/>
              <a:t>papier</a:t>
            </a:r>
            <a:endParaRPr lang="sk-SK" dirty="0"/>
          </a:p>
          <a:p>
            <a:r>
              <a:rPr lang="sk-SK" dirty="0"/>
              <a:t>- </a:t>
            </a:r>
            <a:r>
              <a:rPr lang="sk-SK" dirty="0" smtClean="0"/>
              <a:t>nefunkčná </a:t>
            </a:r>
            <a:r>
              <a:rPr lang="sk-SK" dirty="0"/>
              <a:t>aplikácia </a:t>
            </a:r>
            <a:r>
              <a:rPr lang="sk-SK" dirty="0" err="1"/>
              <a:t>Fiscal</a:t>
            </a:r>
            <a:r>
              <a:rPr lang="sk-SK" dirty="0"/>
              <a:t> </a:t>
            </a:r>
            <a:r>
              <a:rPr lang="sk-SK" dirty="0" err="1" smtClean="0"/>
              <a:t>Core</a:t>
            </a:r>
            <a:endParaRPr lang="sk-SK" dirty="0"/>
          </a:p>
          <a:p>
            <a:r>
              <a:rPr lang="sk-SK" dirty="0"/>
              <a:t>- poškodená </a:t>
            </a:r>
            <a:r>
              <a:rPr lang="sk-SK" dirty="0" smtClean="0"/>
              <a:t>tlačiareň</a:t>
            </a:r>
            <a:endParaRPr lang="sk-SK" dirty="0"/>
          </a:p>
          <a:p>
            <a:r>
              <a:rPr lang="sk-SK" dirty="0"/>
              <a:t>- odpojený kábel medzi tlačiarňou a </a:t>
            </a:r>
            <a:r>
              <a:rPr lang="sk-SK" dirty="0" smtClean="0"/>
              <a:t>tlačovým </a:t>
            </a:r>
            <a:r>
              <a:rPr lang="sk-SK" dirty="0"/>
              <a:t>modulom</a:t>
            </a:r>
          </a:p>
        </p:txBody>
      </p:sp>
      <p:sp>
        <p:nvSpPr>
          <p:cNvPr id="9" name="Obdĺžnik 8"/>
          <p:cNvSpPr/>
          <p:nvPr/>
        </p:nvSpPr>
        <p:spPr>
          <a:xfrm>
            <a:off x="4493710" y="1329938"/>
            <a:ext cx="1184940" cy="400110"/>
          </a:xfrm>
          <a:prstGeom prst="rect">
            <a:avLst/>
          </a:prstGeom>
        </p:spPr>
        <p:txBody>
          <a:bodyPr wrap="none">
            <a:spAutoFit/>
          </a:bodyPr>
          <a:lstStyle/>
          <a:p>
            <a:r>
              <a:rPr lang="sk-SK" sz="2000" dirty="0"/>
              <a:t>Riešenie</a:t>
            </a:r>
          </a:p>
        </p:txBody>
      </p:sp>
      <p:sp>
        <p:nvSpPr>
          <p:cNvPr id="10" name="Obdĺžnik 9"/>
          <p:cNvSpPr/>
          <p:nvPr/>
        </p:nvSpPr>
        <p:spPr>
          <a:xfrm>
            <a:off x="4493711" y="1704417"/>
            <a:ext cx="4422210" cy="3416320"/>
          </a:xfrm>
          <a:prstGeom prst="rect">
            <a:avLst/>
          </a:prstGeom>
        </p:spPr>
        <p:txBody>
          <a:bodyPr wrap="square">
            <a:spAutoFit/>
          </a:bodyPr>
          <a:lstStyle/>
          <a:p>
            <a:r>
              <a:rPr lang="sk-SK" dirty="0"/>
              <a:t>- kontrola papiera a správnosť jeho </a:t>
            </a:r>
            <a:r>
              <a:rPr lang="sk-SK" dirty="0" smtClean="0"/>
              <a:t>vloženia</a:t>
            </a:r>
            <a:endParaRPr lang="sk-SK" dirty="0"/>
          </a:p>
          <a:p>
            <a:r>
              <a:rPr lang="sk-SK" dirty="0"/>
              <a:t>- spustite aplikáciu </a:t>
            </a:r>
            <a:r>
              <a:rPr lang="sk-SK" dirty="0" err="1"/>
              <a:t>Fiscal</a:t>
            </a:r>
            <a:r>
              <a:rPr lang="sk-SK" dirty="0"/>
              <a:t> </a:t>
            </a:r>
            <a:r>
              <a:rPr lang="sk-SK" dirty="0" err="1"/>
              <a:t>Core</a:t>
            </a:r>
            <a:r>
              <a:rPr lang="sk-SK" dirty="0"/>
              <a:t> (aplikácia pri správnom fungovaní len </a:t>
            </a:r>
            <a:r>
              <a:rPr lang="sk-SK" dirty="0" smtClean="0"/>
              <a:t>spustí </a:t>
            </a:r>
            <a:r>
              <a:rPr lang="sk-SK" dirty="0"/>
              <a:t>na </a:t>
            </a:r>
            <a:r>
              <a:rPr lang="sk-SK" dirty="0" smtClean="0"/>
              <a:t>obrazovke a hneď sa minimalizuje </a:t>
            </a:r>
            <a:r>
              <a:rPr lang="sk-SK" dirty="0"/>
              <a:t>(pracuje na pozadí</a:t>
            </a:r>
            <a:r>
              <a:rPr lang="sk-SK" dirty="0" smtClean="0"/>
              <a:t>)</a:t>
            </a:r>
            <a:endParaRPr lang="sk-SK" dirty="0"/>
          </a:p>
          <a:p>
            <a:r>
              <a:rPr lang="sk-SK" dirty="0"/>
              <a:t>- kontrola </a:t>
            </a:r>
            <a:r>
              <a:rPr lang="sk-SK" dirty="0" smtClean="0"/>
              <a:t>založenia papiera v tlačiarni</a:t>
            </a:r>
            <a:endParaRPr lang="sk-SK" dirty="0"/>
          </a:p>
          <a:p>
            <a:r>
              <a:rPr lang="sk-SK" dirty="0"/>
              <a:t>- prekontrolujte všetky káble medzi tlačovým modulom (prípadne monitor, tablet) a fiškálnou tlačiarňou. Ak máte zariadenie, ktoré je v jednom celku, spustite diagnostiku </a:t>
            </a:r>
            <a:r>
              <a:rPr lang="sk-SK" dirty="0" smtClean="0"/>
              <a:t>tlačiarne.</a:t>
            </a:r>
            <a:endParaRPr lang="sk-SK" dirty="0"/>
          </a:p>
        </p:txBody>
      </p:sp>
    </p:spTree>
    <p:extLst>
      <p:ext uri="{BB962C8B-B14F-4D97-AF65-F5344CB8AC3E}">
        <p14:creationId xmlns:p14="http://schemas.microsoft.com/office/powerpoint/2010/main" val="40489853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82972" y="43879"/>
            <a:ext cx="8532948" cy="828837"/>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sk-SK" sz="4400" b="1" dirty="0" smtClean="0">
                <a:solidFill>
                  <a:srgbClr val="003399"/>
                </a:solidFill>
                <a:latin typeface="+mj-lt"/>
                <a:ea typeface="+mj-ea"/>
                <a:cs typeface="+mj-cs"/>
              </a:rPr>
              <a:t>Chybové hlásenia aplikácie</a:t>
            </a:r>
          </a:p>
        </p:txBody>
      </p:sp>
      <p:sp>
        <p:nvSpPr>
          <p:cNvPr id="5" name="Obdĺžnik 4"/>
          <p:cNvSpPr/>
          <p:nvPr/>
        </p:nvSpPr>
        <p:spPr>
          <a:xfrm>
            <a:off x="382972" y="869863"/>
            <a:ext cx="8221476" cy="400110"/>
          </a:xfrm>
          <a:prstGeom prst="rect">
            <a:avLst/>
          </a:prstGeom>
        </p:spPr>
        <p:txBody>
          <a:bodyPr wrap="square">
            <a:spAutoFit/>
          </a:bodyPr>
          <a:lstStyle/>
          <a:p>
            <a:r>
              <a:rPr lang="pl-PL" sz="2000" dirty="0">
                <a:solidFill>
                  <a:srgbClr val="FF0000"/>
                </a:solidFill>
              </a:rPr>
              <a:t>Chyba 1014 - chyba na strane fiškálu - systém je preťažený</a:t>
            </a:r>
            <a:endParaRPr lang="sk-SK" sz="2000" dirty="0">
              <a:solidFill>
                <a:srgbClr val="FF0000"/>
              </a:solidFill>
            </a:endParaRPr>
          </a:p>
        </p:txBody>
      </p:sp>
      <p:sp>
        <p:nvSpPr>
          <p:cNvPr id="7" name="Obdĺžnik 6"/>
          <p:cNvSpPr/>
          <p:nvPr/>
        </p:nvSpPr>
        <p:spPr>
          <a:xfrm>
            <a:off x="382972" y="1335085"/>
            <a:ext cx="982961" cy="400110"/>
          </a:xfrm>
          <a:prstGeom prst="rect">
            <a:avLst/>
          </a:prstGeom>
        </p:spPr>
        <p:txBody>
          <a:bodyPr wrap="none">
            <a:spAutoFit/>
          </a:bodyPr>
          <a:lstStyle/>
          <a:p>
            <a:r>
              <a:rPr lang="sk-SK" sz="2000" dirty="0"/>
              <a:t>Príčina</a:t>
            </a:r>
          </a:p>
        </p:txBody>
      </p:sp>
      <p:sp>
        <p:nvSpPr>
          <p:cNvPr id="9" name="Obdĺžnik 8"/>
          <p:cNvSpPr/>
          <p:nvPr/>
        </p:nvSpPr>
        <p:spPr>
          <a:xfrm>
            <a:off x="4493710" y="1329938"/>
            <a:ext cx="1184940" cy="400110"/>
          </a:xfrm>
          <a:prstGeom prst="rect">
            <a:avLst/>
          </a:prstGeom>
        </p:spPr>
        <p:txBody>
          <a:bodyPr wrap="none">
            <a:spAutoFit/>
          </a:bodyPr>
          <a:lstStyle/>
          <a:p>
            <a:r>
              <a:rPr lang="sk-SK" sz="2000" dirty="0"/>
              <a:t>Riešenie</a:t>
            </a:r>
          </a:p>
        </p:txBody>
      </p:sp>
      <p:sp>
        <p:nvSpPr>
          <p:cNvPr id="2" name="Obdĺžnik 1"/>
          <p:cNvSpPr/>
          <p:nvPr/>
        </p:nvSpPr>
        <p:spPr>
          <a:xfrm>
            <a:off x="382972" y="1698700"/>
            <a:ext cx="3864992" cy="2031325"/>
          </a:xfrm>
          <a:prstGeom prst="rect">
            <a:avLst/>
          </a:prstGeom>
        </p:spPr>
        <p:txBody>
          <a:bodyPr wrap="square">
            <a:spAutoFit/>
          </a:bodyPr>
          <a:lstStyle/>
          <a:p>
            <a:r>
              <a:rPr lang="sk-SK" dirty="0"/>
              <a:t>- zablokovaná komunikácia s CHDU a finančnou </a:t>
            </a:r>
            <a:r>
              <a:rPr lang="sk-SK" dirty="0" smtClean="0"/>
              <a:t>správou</a:t>
            </a:r>
            <a:endParaRPr lang="sk-SK" dirty="0"/>
          </a:p>
          <a:p>
            <a:r>
              <a:rPr lang="sk-SK" dirty="0"/>
              <a:t>- výpadok komunikácie na strane finančnej </a:t>
            </a:r>
            <a:r>
              <a:rPr lang="sk-SK" dirty="0" smtClean="0"/>
              <a:t>správy</a:t>
            </a:r>
            <a:endParaRPr lang="sk-SK" dirty="0"/>
          </a:p>
          <a:p>
            <a:r>
              <a:rPr lang="sk-SK" dirty="0"/>
              <a:t>- zablokovaný chybný </a:t>
            </a:r>
            <a:r>
              <a:rPr lang="sk-SK" dirty="0" smtClean="0"/>
              <a:t>doklad</a:t>
            </a:r>
            <a:endParaRPr lang="sk-SK" dirty="0"/>
          </a:p>
          <a:p>
            <a:r>
              <a:rPr lang="sk-SK" dirty="0"/>
              <a:t>- veľa </a:t>
            </a:r>
            <a:r>
              <a:rPr lang="sk-SK" dirty="0" err="1"/>
              <a:t>offline</a:t>
            </a:r>
            <a:r>
              <a:rPr lang="sk-SK" dirty="0"/>
              <a:t> účtov, výpadok internetu</a:t>
            </a:r>
          </a:p>
        </p:txBody>
      </p:sp>
      <p:sp>
        <p:nvSpPr>
          <p:cNvPr id="3" name="Obdĺžnik 2"/>
          <p:cNvSpPr/>
          <p:nvPr/>
        </p:nvSpPr>
        <p:spPr>
          <a:xfrm>
            <a:off x="4561706" y="1698700"/>
            <a:ext cx="4354214" cy="2308324"/>
          </a:xfrm>
          <a:prstGeom prst="rect">
            <a:avLst/>
          </a:prstGeom>
        </p:spPr>
        <p:txBody>
          <a:bodyPr wrap="square">
            <a:spAutoFit/>
          </a:bodyPr>
          <a:lstStyle/>
          <a:p>
            <a:r>
              <a:rPr lang="sk-SK" dirty="0"/>
              <a:t>V aplikácii </a:t>
            </a:r>
            <a:r>
              <a:rPr lang="sk-SK" dirty="0" err="1" smtClean="0"/>
              <a:t>Resinos</a:t>
            </a:r>
            <a:r>
              <a:rPr lang="sk-SK" dirty="0" smtClean="0"/>
              <a:t> POS vykonáme nasledujúce akcie:</a:t>
            </a:r>
            <a:endParaRPr lang="sk-SK" dirty="0"/>
          </a:p>
          <a:p>
            <a:endParaRPr lang="sk-SK" dirty="0"/>
          </a:p>
          <a:p>
            <a:r>
              <a:rPr lang="sk-SK" dirty="0"/>
              <a:t>Menu -&gt; Fiškálne operácie -&gt; Oprava </a:t>
            </a:r>
            <a:r>
              <a:rPr lang="sk-SK" dirty="0" err="1"/>
              <a:t>eKasa</a:t>
            </a:r>
            <a:r>
              <a:rPr lang="sk-SK" dirty="0"/>
              <a:t> -&gt; Odblokovať posledný doklad</a:t>
            </a:r>
          </a:p>
          <a:p>
            <a:endParaRPr lang="sk-SK" dirty="0"/>
          </a:p>
          <a:p>
            <a:r>
              <a:rPr lang="sk-SK" dirty="0"/>
              <a:t>Menu -&gt; Fiškálne operácie -&gt; Oprava </a:t>
            </a:r>
            <a:r>
              <a:rPr lang="sk-SK" dirty="0" err="1"/>
              <a:t>eKasa</a:t>
            </a:r>
            <a:r>
              <a:rPr lang="sk-SK" dirty="0"/>
              <a:t> -&gt; Odblokovať </a:t>
            </a:r>
            <a:r>
              <a:rPr lang="sk-SK" dirty="0" err="1"/>
              <a:t>ekasa</a:t>
            </a:r>
            <a:endParaRPr lang="sk-SK" dirty="0"/>
          </a:p>
        </p:txBody>
      </p:sp>
    </p:spTree>
    <p:extLst>
      <p:ext uri="{BB962C8B-B14F-4D97-AF65-F5344CB8AC3E}">
        <p14:creationId xmlns:p14="http://schemas.microsoft.com/office/powerpoint/2010/main" val="36302943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117475" y="2600325"/>
            <a:ext cx="8909050" cy="2432050"/>
          </a:xfrm>
          <a:prstGeom prst="rect">
            <a:avLst/>
          </a:prstGeom>
        </p:spPr>
        <p:txBody>
          <a:bodyPr>
            <a:spAutoFit/>
          </a:bodyPr>
          <a:lstStyle/>
          <a:p>
            <a:pPr algn="ctr" eaLnBrk="1" fontAlgn="auto" hangingPunct="1">
              <a:spcAft>
                <a:spcPts val="0"/>
              </a:spcAft>
              <a:defRPr/>
            </a:pPr>
            <a:r>
              <a:rPr lang="sk-SK" sz="5400" b="1" dirty="0">
                <a:solidFill>
                  <a:schemeClr val="tx1">
                    <a:lumMod val="65000"/>
                    <a:lumOff val="35000"/>
                  </a:schemeClr>
                </a:solidFill>
                <a:effectLst>
                  <a:outerShdw blurRad="38100" dist="38100" dir="2700000" algn="tl">
                    <a:srgbClr val="000000">
                      <a:alpha val="43137"/>
                    </a:srgbClr>
                  </a:outerShdw>
                </a:effectLst>
                <a:latin typeface="+mj-lt"/>
                <a:cs typeface="+mn-cs"/>
              </a:rPr>
              <a:t>Ďakujem za pozornosť</a:t>
            </a:r>
          </a:p>
          <a:p>
            <a:pPr algn="ctr" eaLnBrk="1" fontAlgn="auto" hangingPunct="1">
              <a:spcAft>
                <a:spcPts val="0"/>
              </a:spcAft>
              <a:defRPr/>
            </a:pPr>
            <a:r>
              <a:rPr lang="sk-SK" sz="4400" b="1" dirty="0" err="1">
                <a:solidFill>
                  <a:schemeClr val="tx1">
                    <a:lumMod val="65000"/>
                    <a:lumOff val="35000"/>
                  </a:schemeClr>
                </a:solidFill>
                <a:effectLst>
                  <a:outerShdw blurRad="38100" dist="38100" dir="2700000" algn="tl">
                    <a:srgbClr val="000000">
                      <a:alpha val="43137"/>
                    </a:srgbClr>
                  </a:outerShdw>
                </a:effectLst>
                <a:latin typeface="+mj-lt"/>
                <a:cs typeface="+mn-cs"/>
                <a:hlinkClick r:id="rId2"/>
              </a:rPr>
              <a:t>www.elcom.eu</a:t>
            </a:r>
            <a:endParaRPr lang="sk-SK" sz="4400" b="1" dirty="0">
              <a:solidFill>
                <a:schemeClr val="tx1">
                  <a:lumMod val="65000"/>
                  <a:lumOff val="35000"/>
                </a:schemeClr>
              </a:solidFill>
              <a:effectLst>
                <a:outerShdw blurRad="38100" dist="38100" dir="2700000" algn="tl">
                  <a:srgbClr val="000000">
                    <a:alpha val="43137"/>
                  </a:srgbClr>
                </a:outerShdw>
              </a:effectLst>
              <a:latin typeface="+mj-lt"/>
              <a:cs typeface="+mn-cs"/>
            </a:endParaRPr>
          </a:p>
          <a:p>
            <a:pPr algn="ctr" eaLnBrk="1" fontAlgn="auto" hangingPunct="1">
              <a:spcAft>
                <a:spcPts val="0"/>
              </a:spcAft>
              <a:defRPr/>
            </a:pPr>
            <a:endParaRPr lang="sk-SK" sz="5400" b="1" dirty="0">
              <a:solidFill>
                <a:schemeClr val="tx1">
                  <a:lumMod val="65000"/>
                  <a:lumOff val="35000"/>
                </a:schemeClr>
              </a:solidFill>
              <a:effectLst>
                <a:outerShdw blurRad="38100" dist="38100" dir="2700000" algn="tl">
                  <a:srgbClr val="000000">
                    <a:alpha val="43137"/>
                  </a:srgbClr>
                </a:outerShdw>
              </a:effectLst>
              <a:latin typeface="+mj-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439652" y="118269"/>
            <a:ext cx="6696744" cy="934467"/>
          </a:xfrm>
          <a:prstGeom prst="rect">
            <a:avLst/>
          </a:prstGeom>
          <a:noFill/>
          <a:ln w="9525">
            <a:noFill/>
            <a:miter lim="800000"/>
            <a:headEnd/>
            <a:tailEnd/>
          </a:ln>
        </p:spPr>
        <p:txBody>
          <a:bodyPr anchor="ctr"/>
          <a:lstStyle/>
          <a:p>
            <a:pPr eaLnBrk="1" fontAlgn="auto" hangingPunct="1">
              <a:spcAft>
                <a:spcPts val="0"/>
              </a:spcAft>
              <a:defRPr/>
            </a:pPr>
            <a:r>
              <a:rPr lang="sk-SK" sz="4300" b="1" dirty="0" smtClean="0">
                <a:solidFill>
                  <a:srgbClr val="003399"/>
                </a:solidFill>
                <a:latin typeface="Calibri" pitchFamily="34" charset="0"/>
                <a:ea typeface="+mj-ea"/>
                <a:cs typeface="+mj-cs"/>
              </a:rPr>
              <a:t>Nové procesy v kuchyni</a:t>
            </a:r>
            <a:endParaRPr lang="sk-SK" sz="4300" b="1" dirty="0">
              <a:solidFill>
                <a:srgbClr val="003399"/>
              </a:solidFill>
              <a:latin typeface="Calibri" pitchFamily="34" charset="0"/>
              <a:ea typeface="+mj-ea"/>
              <a:cs typeface="+mj-cs"/>
            </a:endParaRPr>
          </a:p>
        </p:txBody>
      </p:sp>
      <p:pic>
        <p:nvPicPr>
          <p:cNvPr id="6" name="Obrázok 5"/>
          <p:cNvPicPr>
            <a:picLocks noChangeAspect="1"/>
          </p:cNvPicPr>
          <p:nvPr/>
        </p:nvPicPr>
        <p:blipFill>
          <a:blip r:embed="rId2"/>
          <a:stretch>
            <a:fillRect/>
          </a:stretch>
        </p:blipFill>
        <p:spPr>
          <a:xfrm>
            <a:off x="359532" y="1376772"/>
            <a:ext cx="8438529" cy="3708412"/>
          </a:xfrm>
          <a:prstGeom prst="rect">
            <a:avLst/>
          </a:prstGeom>
        </p:spPr>
      </p:pic>
    </p:spTree>
    <p:extLst>
      <p:ext uri="{BB962C8B-B14F-4D97-AF65-F5344CB8AC3E}">
        <p14:creationId xmlns:p14="http://schemas.microsoft.com/office/powerpoint/2010/main" val="3569300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bwMode="auto">
          <a:xfrm>
            <a:off x="1331640" y="14458"/>
            <a:ext cx="6804756" cy="1470326"/>
          </a:xfrm>
          <a:prstGeom prst="rect">
            <a:avLst/>
          </a:prstGeom>
          <a:noFill/>
          <a:ln w="9525">
            <a:noFill/>
            <a:miter lim="800000"/>
            <a:headEnd/>
            <a:tailEnd/>
          </a:ln>
        </p:spPr>
        <p:txBody>
          <a:bodyPr anchor="ctr"/>
          <a:lstStyle/>
          <a:p>
            <a:r>
              <a:rPr lang="sk-SK" sz="4400" b="1" dirty="0">
                <a:solidFill>
                  <a:srgbClr val="000099"/>
                </a:solidFill>
              </a:rPr>
              <a:t>Prvé spustenie </a:t>
            </a:r>
            <a:r>
              <a:rPr lang="sk-SK" sz="4400" b="1" dirty="0" err="1">
                <a:solidFill>
                  <a:srgbClr val="000099"/>
                </a:solidFill>
              </a:rPr>
              <a:t>Resinos</a:t>
            </a:r>
            <a:r>
              <a:rPr lang="sk-SK" sz="4400" b="1" dirty="0">
                <a:solidFill>
                  <a:srgbClr val="000099"/>
                </a:solidFill>
              </a:rPr>
              <a:t> POS, aktivácia</a:t>
            </a:r>
          </a:p>
        </p:txBody>
      </p:sp>
      <p:pic>
        <p:nvPicPr>
          <p:cNvPr id="4" name="Obrázok 3"/>
          <p:cNvPicPr>
            <a:picLocks noChangeAspect="1"/>
          </p:cNvPicPr>
          <p:nvPr/>
        </p:nvPicPr>
        <p:blipFill rotWithShape="1">
          <a:blip r:embed="rId2"/>
          <a:srcRect l="20984" t="17315" r="-241" b="3117"/>
          <a:stretch/>
        </p:blipFill>
        <p:spPr>
          <a:xfrm>
            <a:off x="386802" y="2384884"/>
            <a:ext cx="3576860" cy="1620180"/>
          </a:xfrm>
          <a:prstGeom prst="rect">
            <a:avLst/>
          </a:prstGeom>
        </p:spPr>
      </p:pic>
      <p:pic>
        <p:nvPicPr>
          <p:cNvPr id="5" name="Obrázok 4"/>
          <p:cNvPicPr>
            <a:picLocks noChangeAspect="1"/>
          </p:cNvPicPr>
          <p:nvPr/>
        </p:nvPicPr>
        <p:blipFill rotWithShape="1">
          <a:blip r:embed="rId3"/>
          <a:srcRect l="26343" t="5582" r="11809"/>
          <a:stretch/>
        </p:blipFill>
        <p:spPr>
          <a:xfrm>
            <a:off x="5868144" y="2188483"/>
            <a:ext cx="1944217" cy="4262910"/>
          </a:xfrm>
          <a:prstGeom prst="rect">
            <a:avLst/>
          </a:prstGeom>
        </p:spPr>
      </p:pic>
      <p:sp>
        <p:nvSpPr>
          <p:cNvPr id="2" name="Obdĺžnik 1"/>
          <p:cNvSpPr/>
          <p:nvPr/>
        </p:nvSpPr>
        <p:spPr>
          <a:xfrm>
            <a:off x="397642" y="1507696"/>
            <a:ext cx="4572000" cy="646331"/>
          </a:xfrm>
          <a:prstGeom prst="rect">
            <a:avLst/>
          </a:prstGeom>
        </p:spPr>
        <p:txBody>
          <a:bodyPr wrap="square">
            <a:spAutoFit/>
          </a:bodyPr>
          <a:lstStyle/>
          <a:p>
            <a:r>
              <a:rPr lang="sk-SK" dirty="0"/>
              <a:t>Na ploche zariadenia kliknite na ikonu aplikácie </a:t>
            </a:r>
            <a:r>
              <a:rPr lang="sk-SK" dirty="0" err="1"/>
              <a:t>Resinos</a:t>
            </a:r>
            <a:r>
              <a:rPr lang="sk-SK" dirty="0"/>
              <a:t> </a:t>
            </a:r>
            <a:r>
              <a:rPr lang="sk-SK" dirty="0" smtClean="0"/>
              <a:t>POS.</a:t>
            </a:r>
            <a:endParaRPr lang="sk-SK" dirty="0"/>
          </a:p>
        </p:txBody>
      </p:sp>
      <p:sp>
        <p:nvSpPr>
          <p:cNvPr id="3" name="Obdĺžnik 2"/>
          <p:cNvSpPr/>
          <p:nvPr/>
        </p:nvSpPr>
        <p:spPr>
          <a:xfrm>
            <a:off x="4682435" y="1513468"/>
            <a:ext cx="4572000" cy="646331"/>
          </a:xfrm>
          <a:prstGeom prst="rect">
            <a:avLst/>
          </a:prstGeom>
        </p:spPr>
        <p:txBody>
          <a:bodyPr>
            <a:spAutoFit/>
          </a:bodyPr>
          <a:lstStyle/>
          <a:p>
            <a:r>
              <a:rPr lang="sk-SK" dirty="0"/>
              <a:t>Zvoľte krajinu a kliknite "Pokračovať" na spodnej </a:t>
            </a:r>
            <a:r>
              <a:rPr lang="sk-SK" dirty="0" smtClean="0"/>
              <a:t>časti.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rkád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84997</TotalTime>
  <Words>3749</Words>
  <Application>Microsoft Office PowerPoint</Application>
  <PresentationFormat>Prezentácia na obrazovke (4:3)</PresentationFormat>
  <Paragraphs>310</Paragraphs>
  <Slides>76</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76</vt:i4>
      </vt:variant>
    </vt:vector>
  </HeadingPairs>
  <TitlesOfParts>
    <vt:vector size="81" baseType="lpstr">
      <vt:lpstr>Arial</vt:lpstr>
      <vt:lpstr>Beware</vt:lpstr>
      <vt:lpstr>Calibri</vt:lpstr>
      <vt:lpstr>helvetica</vt:lpstr>
      <vt:lpstr>Motív Office</vt:lpstr>
      <vt:lpstr>Resinos POS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Elcom, s.r.o.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dc:title>
  <dc:creator>elcom</dc:creator>
  <cp:lastModifiedBy>Andrea Sabolová</cp:lastModifiedBy>
  <cp:revision>1400</cp:revision>
  <dcterms:created xsi:type="dcterms:W3CDTF">2011-05-03T13:14:23Z</dcterms:created>
  <dcterms:modified xsi:type="dcterms:W3CDTF">2023-08-01T09:02:53Z</dcterms:modified>
</cp:coreProperties>
</file>